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5" r:id="rId2"/>
    <p:sldId id="266" r:id="rId3"/>
    <p:sldId id="260" r:id="rId4"/>
    <p:sldId id="292" r:id="rId5"/>
    <p:sldId id="300" r:id="rId6"/>
    <p:sldId id="268" r:id="rId7"/>
    <p:sldId id="269" r:id="rId8"/>
    <p:sldId id="305" r:id="rId9"/>
    <p:sldId id="293" r:id="rId10"/>
    <p:sldId id="270" r:id="rId11"/>
    <p:sldId id="304" r:id="rId12"/>
    <p:sldId id="271" r:id="rId13"/>
    <p:sldId id="272" r:id="rId14"/>
    <p:sldId id="274" r:id="rId15"/>
    <p:sldId id="275" r:id="rId16"/>
    <p:sldId id="276" r:id="rId17"/>
    <p:sldId id="303" r:id="rId18"/>
    <p:sldId id="277" r:id="rId19"/>
    <p:sldId id="294" r:id="rId20"/>
    <p:sldId id="278" r:id="rId21"/>
    <p:sldId id="280" r:id="rId22"/>
    <p:sldId id="281" r:id="rId23"/>
    <p:sldId id="282" r:id="rId24"/>
    <p:sldId id="283" r:id="rId25"/>
    <p:sldId id="295" r:id="rId26"/>
    <p:sldId id="285" r:id="rId27"/>
    <p:sldId id="301" r:id="rId28"/>
    <p:sldId id="296" r:id="rId29"/>
    <p:sldId id="286" r:id="rId30"/>
    <p:sldId id="297" r:id="rId31"/>
    <p:sldId id="298" r:id="rId32"/>
    <p:sldId id="287" r:id="rId33"/>
    <p:sldId id="288" r:id="rId34"/>
    <p:sldId id="302" r:id="rId35"/>
    <p:sldId id="299" r:id="rId36"/>
    <p:sldId id="290" r:id="rId37"/>
    <p:sldId id="291" r:id="rId38"/>
    <p:sldId id="267" r:id="rId39"/>
    <p:sldId id="264" r:id="rId40"/>
  </p:sldIdLst>
  <p:sldSz cx="9144000" cy="6858000" type="screen4x3"/>
  <p:notesSz cx="6934200" cy="939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+mn-ea"/>
        <a:cs typeface="B Lotus" pitchFamily="2" charset="-7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0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3399FF"/>
    <a:srgbClr val="00FF00"/>
    <a:srgbClr val="33CCFF"/>
    <a:srgbClr val="CC00CC"/>
    <a:srgbClr val="E95909"/>
    <a:srgbClr val="EC6E06"/>
    <a:srgbClr val="F7800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94783" autoAdjust="0"/>
  </p:normalViewPr>
  <p:slideViewPr>
    <p:cSldViewPr>
      <p:cViewPr varScale="1">
        <p:scale>
          <a:sx n="102" d="100"/>
          <a:sy n="102" d="100"/>
        </p:scale>
        <p:origin x="3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868" y="-114"/>
      </p:cViewPr>
      <p:guideLst>
        <p:guide orient="horz" pos="2960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30051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926513"/>
            <a:ext cx="30051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B859DC2F-18DC-421E-8E25-8119B6571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9500" y="6858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95800"/>
            <a:ext cx="5105400" cy="4191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9154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cs typeface="Arial" pitchFamily="34" charset="0"/>
              </a:defRPr>
            </a:lvl1pPr>
          </a:lstStyle>
          <a:p>
            <a:pPr>
              <a:defRPr/>
            </a:pPr>
            <a:fld id="{41CA446C-7A14-4C1E-9187-BB474CE84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61963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2392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87475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49438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0" y="685800"/>
            <a:ext cx="4775200" cy="358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0" y="685800"/>
            <a:ext cx="4775200" cy="358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0" y="685800"/>
            <a:ext cx="4775200" cy="358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0" y="685800"/>
            <a:ext cx="4775200" cy="3581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A446C-7A14-4C1E-9187-BB474CE845B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2743200"/>
          </a:xfrm>
          <a:prstGeom prst="rect">
            <a:avLst/>
          </a:prstGeom>
          <a:solidFill>
            <a:srgbClr val="EC6E0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sadi\Desktop\sriped-BG.jpg"/>
          <p:cNvPicPr>
            <a:picLocks noChangeAspect="1" noChangeArrowheads="1"/>
          </p:cNvPicPr>
          <p:nvPr userDrawn="1"/>
        </p:nvPicPr>
        <p:blipFill>
          <a:blip r:embed="rId2"/>
          <a:srcRect l="15573" r="36511" b="76042"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</p:spPr>
      </p:pic>
      <p:pic>
        <p:nvPicPr>
          <p:cNvPr id="25602" name="Picture 2" descr="C:\Users\Asadi\Desktop\Untitled-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40000"/>
          </a:blip>
          <a:srcRect/>
          <a:stretch>
            <a:fillRect/>
          </a:stretch>
        </p:blipFill>
        <p:spPr bwMode="auto">
          <a:xfrm>
            <a:off x="7467601" y="381001"/>
            <a:ext cx="1281113" cy="1086692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 userDrawn="1"/>
        </p:nvGrpSpPr>
        <p:grpSpPr>
          <a:xfrm>
            <a:off x="115911" y="6108879"/>
            <a:ext cx="2843011" cy="736242"/>
            <a:chOff x="-227526" y="6121758"/>
            <a:chExt cx="3070536" cy="736242"/>
          </a:xfrm>
        </p:grpSpPr>
        <p:sp>
          <p:nvSpPr>
            <p:cNvPr id="16" name="Rectangle 15"/>
            <p:cNvSpPr txBox="1">
              <a:spLocks noChangeArrowheads="1"/>
            </p:cNvSpPr>
            <p:nvPr userDrawn="1"/>
          </p:nvSpPr>
          <p:spPr bwMode="auto">
            <a:xfrm>
              <a:off x="-216795" y="6121758"/>
              <a:ext cx="3059805" cy="479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r">
                <a:defRPr b="1" baseline="0">
                  <a:cs typeface="B Jalal" pitchFamily="2" charset="-78"/>
                </a:defRPr>
              </a:lvl1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B Yekan" pitchFamily="2" charset="-78"/>
                </a:rPr>
                <a:t>سیستم جامع آموزش فناوری نانو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endParaRPr>
            </a:p>
          </p:txBody>
        </p:sp>
        <p:sp>
          <p:nvSpPr>
            <p:cNvPr id="18" name="Rectangle 15"/>
            <p:cNvSpPr txBox="1">
              <a:spLocks noChangeArrowheads="1"/>
            </p:cNvSpPr>
            <p:nvPr userDrawn="1"/>
          </p:nvSpPr>
          <p:spPr bwMode="auto">
            <a:xfrm>
              <a:off x="-227526" y="6378031"/>
              <a:ext cx="3059805" cy="479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r">
                <a:defRPr b="1" baseline="0">
                  <a:cs typeface="B Jalal" pitchFamily="2" charset="-78"/>
                </a:defRPr>
              </a:lvl1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0" cap="none" spc="11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ITC Avant Garde Gothic" pitchFamily="34" charset="0"/>
                  <a:ea typeface="+mj-ea"/>
                  <a:cs typeface="B Yekan" pitchFamily="2" charset="-78"/>
                </a:rPr>
                <a:t>http://edu.nano.ir</a:t>
              </a:r>
            </a:p>
          </p:txBody>
        </p:sp>
      </p:grpSp>
      <p:cxnSp>
        <p:nvCxnSpPr>
          <p:cNvPr id="20" name="Straight Connector 19"/>
          <p:cNvCxnSpPr/>
          <p:nvPr userDrawn="1"/>
        </p:nvCxnSpPr>
        <p:spPr bwMode="auto">
          <a:xfrm rot="5400000">
            <a:off x="2719053" y="6514026"/>
            <a:ext cx="5334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Straight Connector 20"/>
          <p:cNvCxnSpPr/>
          <p:nvPr userDrawn="1"/>
        </p:nvCxnSpPr>
        <p:spPr bwMode="auto">
          <a:xfrm rot="5400000">
            <a:off x="-37307" y="6514026"/>
            <a:ext cx="5334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ctangle 15"/>
          <p:cNvSpPr txBox="1">
            <a:spLocks noChangeArrowheads="1"/>
          </p:cNvSpPr>
          <p:nvPr userDrawn="1"/>
        </p:nvSpPr>
        <p:spPr bwMode="auto">
          <a:xfrm>
            <a:off x="6428705" y="6364312"/>
            <a:ext cx="2452075" cy="40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b="1" baseline="0">
                <a:cs typeface="B Jalal" pitchFamily="2" charset="-78"/>
              </a:defRPr>
            </a:lvl1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ستاد ویژه توسعه فناوری نانو</a:t>
            </a:r>
            <a:endParaRPr kumimoji="0" lang="en-US" sz="165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B Yekan" pitchFamily="2" charset="-78"/>
            </a:endParaRP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0" y="2704545"/>
            <a:ext cx="9144000" cy="1156648"/>
            <a:chOff x="0" y="1981200"/>
            <a:chExt cx="9144000" cy="1156648"/>
          </a:xfrm>
          <a:solidFill>
            <a:srgbClr val="7030A0"/>
          </a:solidFill>
        </p:grpSpPr>
        <p:sp>
          <p:nvSpPr>
            <p:cNvPr id="30" name="Rectangle 29"/>
            <p:cNvSpPr>
              <a:spLocks noChangeArrowheads="1"/>
            </p:cNvSpPr>
            <p:nvPr userDrawn="1"/>
          </p:nvSpPr>
          <p:spPr bwMode="auto">
            <a:xfrm>
              <a:off x="0" y="1981200"/>
              <a:ext cx="9144000" cy="1143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2" name="Freeform 31"/>
            <p:cNvSpPr>
              <a:spLocks noChangeArrowheads="1"/>
            </p:cNvSpPr>
            <p:nvPr userDrawn="1"/>
          </p:nvSpPr>
          <p:spPr bwMode="auto">
            <a:xfrm flipH="1">
              <a:off x="8947482" y="1981200"/>
              <a:ext cx="196518" cy="1156648"/>
            </a:xfrm>
            <a:custGeom>
              <a:avLst/>
              <a:gdLst>
                <a:gd name="connsiteX0" fmla="*/ 0 w 2"/>
                <a:gd name="connsiteY0" fmla="*/ 1 h 2"/>
                <a:gd name="connsiteX1" fmla="*/ 1 w 2"/>
                <a:gd name="connsiteY1" fmla="*/ 0 h 2"/>
                <a:gd name="connsiteX2" fmla="*/ 2 w 2"/>
                <a:gd name="connsiteY2" fmla="*/ 1 h 2"/>
                <a:gd name="connsiteX3" fmla="*/ 1 w 2"/>
                <a:gd name="connsiteY3" fmla="*/ 2 h 2"/>
                <a:gd name="connsiteX4" fmla="*/ 0 w 2"/>
                <a:gd name="connsiteY4" fmla="*/ 1 h 2"/>
                <a:gd name="connsiteX0" fmla="*/ 0 w 1"/>
                <a:gd name="connsiteY0" fmla="*/ 1 h 2"/>
                <a:gd name="connsiteX1" fmla="*/ 0 w 1"/>
                <a:gd name="connsiteY1" fmla="*/ 0 h 2"/>
                <a:gd name="connsiteX2" fmla="*/ 1 w 1"/>
                <a:gd name="connsiteY2" fmla="*/ 1 h 2"/>
                <a:gd name="connsiteX3" fmla="*/ 0 w 1"/>
                <a:gd name="connsiteY3" fmla="*/ 2 h 2"/>
                <a:gd name="connsiteX4" fmla="*/ 0 w 1"/>
                <a:gd name="connsiteY4" fmla="*/ 1 h 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" h="2"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3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57200" y="2780744"/>
            <a:ext cx="8305800" cy="990600"/>
          </a:xfrm>
        </p:spPr>
        <p:txBody>
          <a:bodyPr anchorCtr="0"/>
          <a:lstStyle>
            <a:lvl1pPr algn="r">
              <a:defRPr baseline="0">
                <a:solidFill>
                  <a:schemeClr val="bg1">
                    <a:lumMod val="95000"/>
                  </a:schemeClr>
                </a:solidFill>
                <a:cs typeface="B Titr" pitchFamily="2" charset="-78"/>
              </a:defRPr>
            </a:lvl1pPr>
          </a:lstStyle>
          <a:p>
            <a:r>
              <a:rPr lang="fa-IR" dirty="0" smtClean="0"/>
              <a:t>عنوان</a:t>
            </a:r>
            <a:endParaRPr lang="en-US" dirty="0"/>
          </a:p>
        </p:txBody>
      </p:sp>
      <p:sp>
        <p:nvSpPr>
          <p:cNvPr id="15" name="Freeform 14"/>
          <p:cNvSpPr>
            <a:spLocks noChangeArrowheads="1"/>
          </p:cNvSpPr>
          <p:nvPr userDrawn="1"/>
        </p:nvSpPr>
        <p:spPr bwMode="auto">
          <a:xfrm flipH="1">
            <a:off x="8947482" y="3810000"/>
            <a:ext cx="196519" cy="1156648"/>
          </a:xfrm>
          <a:custGeom>
            <a:avLst/>
            <a:gdLst>
              <a:gd name="connsiteX0" fmla="*/ 0 w 2"/>
              <a:gd name="connsiteY0" fmla="*/ 1 h 2"/>
              <a:gd name="connsiteX1" fmla="*/ 1 w 2"/>
              <a:gd name="connsiteY1" fmla="*/ 0 h 2"/>
              <a:gd name="connsiteX2" fmla="*/ 2 w 2"/>
              <a:gd name="connsiteY2" fmla="*/ 1 h 2"/>
              <a:gd name="connsiteX3" fmla="*/ 1 w 2"/>
              <a:gd name="connsiteY3" fmla="*/ 2 h 2"/>
              <a:gd name="connsiteX4" fmla="*/ 0 w 2"/>
              <a:gd name="connsiteY4" fmla="*/ 1 h 2"/>
              <a:gd name="connsiteX0" fmla="*/ 0 w 1"/>
              <a:gd name="connsiteY0" fmla="*/ 1 h 2"/>
              <a:gd name="connsiteX1" fmla="*/ 0 w 1"/>
              <a:gd name="connsiteY1" fmla="*/ 0 h 2"/>
              <a:gd name="connsiteX2" fmla="*/ 1 w 1"/>
              <a:gd name="connsiteY2" fmla="*/ 1 h 2"/>
              <a:gd name="connsiteX3" fmla="*/ 0 w 1"/>
              <a:gd name="connsiteY3" fmla="*/ 2 h 2"/>
              <a:gd name="connsiteX4" fmla="*/ 0 w 1"/>
              <a:gd name="connsiteY4" fmla="*/ 1 h 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" h="2">
                <a:moveTo>
                  <a:pt x="0" y="1"/>
                </a:moveTo>
                <a:lnTo>
                  <a:pt x="0" y="0"/>
                </a:lnTo>
                <a:lnTo>
                  <a:pt x="1" y="1"/>
                </a:lnTo>
                <a:lnTo>
                  <a:pt x="0" y="2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3844636"/>
            <a:ext cx="9144000" cy="1143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67591" y="4191001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نویسندگان : </a:t>
            </a: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1-              2-                   3- 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1" name="Freeform 30"/>
          <p:cNvSpPr>
            <a:spLocks noChangeArrowheads="1"/>
          </p:cNvSpPr>
          <p:nvPr userDrawn="1"/>
        </p:nvSpPr>
        <p:spPr bwMode="auto">
          <a:xfrm flipH="1">
            <a:off x="8947482" y="3810000"/>
            <a:ext cx="196519" cy="1156648"/>
          </a:xfrm>
          <a:custGeom>
            <a:avLst/>
            <a:gdLst>
              <a:gd name="connsiteX0" fmla="*/ 0 w 2"/>
              <a:gd name="connsiteY0" fmla="*/ 1 h 2"/>
              <a:gd name="connsiteX1" fmla="*/ 1 w 2"/>
              <a:gd name="connsiteY1" fmla="*/ 0 h 2"/>
              <a:gd name="connsiteX2" fmla="*/ 2 w 2"/>
              <a:gd name="connsiteY2" fmla="*/ 1 h 2"/>
              <a:gd name="connsiteX3" fmla="*/ 1 w 2"/>
              <a:gd name="connsiteY3" fmla="*/ 2 h 2"/>
              <a:gd name="connsiteX4" fmla="*/ 0 w 2"/>
              <a:gd name="connsiteY4" fmla="*/ 1 h 2"/>
              <a:gd name="connsiteX0" fmla="*/ 0 w 1"/>
              <a:gd name="connsiteY0" fmla="*/ 1 h 2"/>
              <a:gd name="connsiteX1" fmla="*/ 0 w 1"/>
              <a:gd name="connsiteY1" fmla="*/ 0 h 2"/>
              <a:gd name="connsiteX2" fmla="*/ 1 w 1"/>
              <a:gd name="connsiteY2" fmla="*/ 1 h 2"/>
              <a:gd name="connsiteX3" fmla="*/ 0 w 1"/>
              <a:gd name="connsiteY3" fmla="*/ 2 h 2"/>
              <a:gd name="connsiteX4" fmla="*/ 0 w 1"/>
              <a:gd name="connsiteY4" fmla="*/ 1 h 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" h="2">
                <a:moveTo>
                  <a:pt x="0" y="1"/>
                </a:moveTo>
                <a:lnTo>
                  <a:pt x="0" y="0"/>
                </a:lnTo>
                <a:lnTo>
                  <a:pt x="1" y="1"/>
                </a:lnTo>
                <a:lnTo>
                  <a:pt x="0" y="2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EC6E0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rtl="1">
              <a:lnSpc>
                <a:spcPct val="150000"/>
              </a:lnSpc>
              <a:defRPr/>
            </a:pP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سیستم جامع آموزش فناوری نانو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026" name="Picture 2" descr="C:\Users\Asadi\Desktop\sriped-BG.jpg"/>
          <p:cNvPicPr>
            <a:picLocks noChangeAspect="1" noChangeArrowheads="1"/>
          </p:cNvPicPr>
          <p:nvPr userDrawn="1"/>
        </p:nvPicPr>
        <p:blipFill>
          <a:blip r:embed="rId2"/>
          <a:srcRect l="15573" r="36511" b="76042"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</p:spPr>
      </p:pic>
      <p:grpSp>
        <p:nvGrpSpPr>
          <p:cNvPr id="2" name="Group 21"/>
          <p:cNvGrpSpPr/>
          <p:nvPr userDrawn="1"/>
        </p:nvGrpSpPr>
        <p:grpSpPr>
          <a:xfrm>
            <a:off x="-65810" y="6108879"/>
            <a:ext cx="3024731" cy="736242"/>
            <a:chOff x="-423788" y="6121758"/>
            <a:chExt cx="3266798" cy="736242"/>
          </a:xfrm>
        </p:grpSpPr>
        <p:sp>
          <p:nvSpPr>
            <p:cNvPr id="16" name="Rectangle 15"/>
            <p:cNvSpPr txBox="1">
              <a:spLocks noChangeArrowheads="1"/>
            </p:cNvSpPr>
            <p:nvPr userDrawn="1"/>
          </p:nvSpPr>
          <p:spPr bwMode="auto">
            <a:xfrm>
              <a:off x="-216795" y="6121758"/>
              <a:ext cx="3059805" cy="479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r">
                <a:defRPr b="1" baseline="0">
                  <a:cs typeface="B Jalal" pitchFamily="2" charset="-78"/>
                </a:defRPr>
              </a:lvl1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B Yekan" pitchFamily="2" charset="-78"/>
                </a:rPr>
                <a:t>سیستم جامع آموزش فناوری نانو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endParaRPr>
            </a:p>
          </p:txBody>
        </p:sp>
        <p:sp>
          <p:nvSpPr>
            <p:cNvPr id="18" name="Rectangle 15"/>
            <p:cNvSpPr txBox="1">
              <a:spLocks noChangeArrowheads="1"/>
            </p:cNvSpPr>
            <p:nvPr userDrawn="1"/>
          </p:nvSpPr>
          <p:spPr bwMode="auto">
            <a:xfrm>
              <a:off x="-423788" y="6378031"/>
              <a:ext cx="3059804" cy="479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r">
                <a:defRPr b="1" baseline="0">
                  <a:cs typeface="B Jalal" pitchFamily="2" charset="-78"/>
                </a:defRPr>
              </a:lvl1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0" cap="none" spc="11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ITC Avant Garde Gothic" pitchFamily="34" charset="0"/>
                  <a:ea typeface="+mj-ea"/>
                  <a:cs typeface="B Yekan" pitchFamily="2" charset="-78"/>
                </a:rPr>
                <a:t>http://edu.nano.ir</a:t>
              </a:r>
            </a:p>
          </p:txBody>
        </p:sp>
      </p:grpSp>
      <p:cxnSp>
        <p:nvCxnSpPr>
          <p:cNvPr id="20" name="Straight Connector 19"/>
          <p:cNvCxnSpPr/>
          <p:nvPr userDrawn="1"/>
        </p:nvCxnSpPr>
        <p:spPr bwMode="auto">
          <a:xfrm rot="5400000">
            <a:off x="2719053" y="6514026"/>
            <a:ext cx="5334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Straight Connector 20"/>
          <p:cNvCxnSpPr/>
          <p:nvPr userDrawn="1"/>
        </p:nvCxnSpPr>
        <p:spPr bwMode="auto">
          <a:xfrm rot="5400000">
            <a:off x="-37307" y="6514026"/>
            <a:ext cx="5334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ctangle 15"/>
          <p:cNvSpPr txBox="1">
            <a:spLocks noChangeArrowheads="1"/>
          </p:cNvSpPr>
          <p:nvPr userDrawn="1"/>
        </p:nvSpPr>
        <p:spPr bwMode="auto">
          <a:xfrm>
            <a:off x="6428705" y="6364312"/>
            <a:ext cx="2452075" cy="40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b="1" baseline="0">
                <a:cs typeface="B Jalal" pitchFamily="2" charset="-78"/>
              </a:defRPr>
            </a:lvl1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ستاد ویژه توسعه فناوری نانو</a:t>
            </a:r>
            <a:endParaRPr kumimoji="0" lang="en-US" sz="165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B Yekan" pitchFamily="2" charset="-78"/>
            </a:endParaRPr>
          </a:p>
        </p:txBody>
      </p:sp>
      <p:sp>
        <p:nvSpPr>
          <p:cNvPr id="30" name="Rectangle 29"/>
          <p:cNvSpPr>
            <a:spLocks noChangeArrowheads="1"/>
          </p:cNvSpPr>
          <p:nvPr userDrawn="1"/>
        </p:nvSpPr>
        <p:spPr bwMode="auto">
          <a:xfrm>
            <a:off x="0" y="914400"/>
            <a:ext cx="9144000" cy="52578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609600" y="424561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بارگذاری گردیده که به منظور کمک به یادگیری مطالب اصلی توسط کاربر و نیز روان شدن برگزاری کارگاه ها و سمینارهای آموزشی، طراحی شده که در اختیار علاقه مندان قرار گرفته است. استفاده از این فایل ها ضمن کمک به یادگیری بهتر مخاطبان، برگزاری سمینارها و کارگاه های تخصصی را برای نهادهای ترویجی آسانتر خواهد نمود.</a:t>
            </a:r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609600" y="3024966"/>
            <a:ext cx="8229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chemeClr val="bg1"/>
                </a:solidFill>
                <a:cs typeface="B Titr" pitchFamily="2" charset="-78"/>
              </a:rPr>
              <a:t>دوره؛</a:t>
            </a:r>
            <a:br>
              <a:rPr lang="fa-IR" sz="2400" b="1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2400" b="1" dirty="0" smtClean="0">
                <a:solidFill>
                  <a:schemeClr val="bg1"/>
                </a:solidFill>
                <a:cs typeface="B Titr" pitchFamily="2" charset="-78"/>
              </a:rPr>
              <a:t>                    		درس؛</a:t>
            </a:r>
            <a:br>
              <a:rPr lang="fa-IR" sz="2400" b="1" dirty="0" smtClean="0">
                <a:solidFill>
                  <a:schemeClr val="bg1"/>
                </a:solidFill>
                <a:cs typeface="B Titr" pitchFamily="2" charset="-78"/>
              </a:rPr>
            </a:br>
            <a:r>
              <a:rPr lang="fa-IR" sz="2400" b="1" dirty="0" smtClean="0">
                <a:solidFill>
                  <a:schemeClr val="bg1"/>
                </a:solidFill>
                <a:cs typeface="B Titr" pitchFamily="2" charset="-78"/>
              </a:rPr>
              <a:t>						جلسه؛</a:t>
            </a:r>
            <a:endParaRPr lang="en-US" sz="24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51" name="TextBox 50"/>
          <p:cNvSpPr txBox="1"/>
          <p:nvPr userDrawn="1"/>
        </p:nvSpPr>
        <p:spPr>
          <a:xfrm>
            <a:off x="609600" y="10668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rtl="1"/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ستاد ویژه توسعه فناوری نانو در راستای تأمین نیاز‌های آموزشی دانش آموزان و دانشجویان مقاطع و رشته‌های مختلف و سایر علاقه مندان به علوم وفناوری نانو اقدام به تدوین سیستم جامع آموزش فناوری نانو نموده است. </a:t>
            </a:r>
            <a:b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</a:b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فایل حاضر، فایل ارائه مقاله ای است که در سایت آموزش فناوری نانو با جانمایی:</a:t>
            </a:r>
          </a:p>
          <a:p>
            <a:pPr lvl="0" algn="just" rtl="1"/>
            <a:endParaRPr lang="en-US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just" rtl="1"/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cs typeface="B Titr" pitchFamily="2" charset="-78"/>
              </a:defRPr>
            </a:lvl1pPr>
          </a:lstStyle>
          <a:p>
            <a:r>
              <a:rPr lang="fa-IR" dirty="0" smtClean="0"/>
              <a:t>عنوان اسلاید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051332"/>
            <a:ext cx="533400" cy="457200"/>
          </a:xfrm>
        </p:spPr>
        <p:txBody>
          <a:bodyPr/>
          <a:lstStyle>
            <a:lvl1pPr algn="ctr" rtl="1">
              <a:defRPr>
                <a:cs typeface="B Yekan" pitchFamily="2" charset="-78"/>
              </a:defRPr>
            </a:lvl1pPr>
          </a:lstStyle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524000"/>
            <a:ext cx="8077200" cy="4953000"/>
          </a:xfrm>
        </p:spPr>
        <p:txBody>
          <a:bodyPr/>
          <a:lstStyle>
            <a:lvl1pPr algn="just">
              <a:defRPr sz="2000">
                <a:solidFill>
                  <a:schemeClr val="accent1">
                    <a:lumMod val="25000"/>
                  </a:schemeClr>
                </a:solidFill>
                <a:cs typeface="B Nazanin" pitchFamily="2" charset="-78"/>
              </a:defRPr>
            </a:lvl1pPr>
            <a:lvl2pPr algn="just">
              <a:defRPr sz="200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defRPr>
            </a:lvl2pPr>
            <a:lvl3pPr algn="just">
              <a:defRPr sz="200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defRPr>
            </a:lvl3pPr>
            <a:lvl4pPr algn="just">
              <a:defRPr sz="2000">
                <a:solidFill>
                  <a:schemeClr val="accent1">
                    <a:lumMod val="50000"/>
                  </a:schemeClr>
                </a:solidFill>
                <a:cs typeface="B Yekan" pitchFamily="2" charset="-78"/>
              </a:defRPr>
            </a:lvl4pPr>
            <a:lvl5pPr algn="just">
              <a:defRPr sz="2000">
                <a:solidFill>
                  <a:schemeClr val="accent1">
                    <a:lumMod val="50000"/>
                  </a:schemeClr>
                </a:solidFill>
                <a:cs typeface="B Yekan" pitchFamily="2" charset="-78"/>
              </a:defRPr>
            </a:lvl5pPr>
          </a:lstStyle>
          <a:p>
            <a:pPr lvl="0"/>
            <a:r>
              <a:rPr lang="fa-IR" dirty="0" smtClean="0"/>
              <a:t>متن</a:t>
            </a:r>
            <a:endParaRPr lang="en-US" dirty="0" smtClean="0"/>
          </a:p>
          <a:p>
            <a:pPr lvl="1"/>
            <a:r>
              <a:rPr lang="fa-IR" dirty="0" smtClean="0"/>
              <a:t>متن</a:t>
            </a:r>
            <a:endParaRPr lang="en-US" dirty="0" smtClean="0"/>
          </a:p>
          <a:p>
            <a:pPr lvl="2"/>
            <a:r>
              <a:rPr lang="fa-IR" dirty="0" smtClean="0"/>
              <a:t>متن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9100" y="1498601"/>
            <a:ext cx="7779448" cy="4862155"/>
          </a:xfrm>
          <a:solidFill>
            <a:schemeClr val="bg1"/>
          </a:solidFill>
          <a:ln w="76200">
            <a:solidFill>
              <a:srgbClr val="9FE6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>
              <a:buNone/>
              <a:defRPr baseline="0">
                <a:cs typeface="B Nazanin" pitchFamily="2" charset="-78"/>
              </a:defRPr>
            </a:lvl1pPr>
          </a:lstStyle>
          <a:p>
            <a:r>
              <a:rPr lang="fa-IR" dirty="0" smtClean="0"/>
              <a:t>تصویر یا نمودار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US" sz="3600" b="1" baseline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dirty="0" smtClean="0"/>
              <a:t>عنوان شکل یا تصویر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051332"/>
            <a:ext cx="533400" cy="457200"/>
          </a:xfrm>
        </p:spPr>
        <p:txBody>
          <a:bodyPr/>
          <a:lstStyle>
            <a:lvl1pPr algn="ctr" rtl="1">
              <a:defRPr>
                <a:cs typeface="B Yekan" pitchFamily="2" charset="-78"/>
              </a:defRPr>
            </a:lvl1pPr>
          </a:lstStyle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lang="en-US" sz="3600" b="1" baseline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dirty="0" smtClean="0"/>
              <a:t>عنوان ویدیو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051332"/>
            <a:ext cx="533400" cy="457200"/>
          </a:xfrm>
        </p:spPr>
        <p:txBody>
          <a:bodyPr/>
          <a:lstStyle>
            <a:lvl1pPr algn="ctr" rtl="1">
              <a:defRPr>
                <a:cs typeface="B Yekan" pitchFamily="2" charset="-78"/>
              </a:defRPr>
            </a:lvl1pPr>
          </a:lstStyle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1" hasCustomPrompt="1"/>
          </p:nvPr>
        </p:nvSpPr>
        <p:spPr>
          <a:xfrm>
            <a:off x="277504" y="1600200"/>
            <a:ext cx="8046720" cy="4800600"/>
          </a:xfrm>
        </p:spPr>
        <p:txBody>
          <a:bodyPr/>
          <a:lstStyle>
            <a:lvl1pPr>
              <a:buNone/>
              <a:defRPr baseline="0">
                <a:cs typeface="B Nazanin" pitchFamily="2" charset="-78"/>
              </a:defRPr>
            </a:lvl1pPr>
          </a:lstStyle>
          <a:p>
            <a:r>
              <a:rPr lang="fa-IR" dirty="0" smtClean="0"/>
              <a:t>فایل ویدیویی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lang="en-US" sz="3600" b="1" baseline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dirty="0" smtClean="0"/>
              <a:t>عنوان نمودار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051332"/>
            <a:ext cx="533400" cy="457200"/>
          </a:xfrm>
        </p:spPr>
        <p:txBody>
          <a:bodyPr/>
          <a:lstStyle>
            <a:lvl1pPr algn="ctr" rtl="1">
              <a:defRPr>
                <a:cs typeface="B Yekan" pitchFamily="2" charset="-78"/>
              </a:defRPr>
            </a:lvl1pPr>
          </a:lstStyle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hart Placeholder 5"/>
          <p:cNvSpPr>
            <a:spLocks noGrp="1"/>
          </p:cNvSpPr>
          <p:nvPr>
            <p:ph type="chart" sz="quarter" idx="12" hasCustomPrompt="1"/>
          </p:nvPr>
        </p:nvSpPr>
        <p:spPr>
          <a:xfrm>
            <a:off x="304800" y="1524000"/>
            <a:ext cx="8001000" cy="4953000"/>
          </a:xfrm>
          <a:noFill/>
        </p:spPr>
        <p:txBody>
          <a:bodyPr/>
          <a:lstStyle>
            <a:lvl1pPr>
              <a:defRPr>
                <a:cs typeface="B Nazanin" pitchFamily="2" charset="-78"/>
              </a:defRPr>
            </a:lvl1pPr>
          </a:lstStyle>
          <a:p>
            <a:r>
              <a:rPr lang="fa-IR" dirty="0" smtClean="0"/>
              <a:t>نمودار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 rtl="1" eaLnBrk="0" fontAlgn="base" hangingPunct="0">
              <a:spcBef>
                <a:spcPct val="0"/>
              </a:spcBef>
              <a:spcAft>
                <a:spcPct val="0"/>
              </a:spcAft>
              <a:defRPr lang="en-US" sz="3600" b="1" baseline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dirty="0" smtClean="0"/>
              <a:t>عنوان جدول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051332"/>
            <a:ext cx="533400" cy="457200"/>
          </a:xfrm>
        </p:spPr>
        <p:txBody>
          <a:bodyPr/>
          <a:lstStyle>
            <a:lvl1pPr algn="ctr" rtl="1">
              <a:defRPr>
                <a:cs typeface="B Yekan" pitchFamily="2" charset="-78"/>
              </a:defRPr>
            </a:lvl1pPr>
          </a:lstStyle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able Placeholder 10"/>
          <p:cNvSpPr>
            <a:spLocks noGrp="1"/>
          </p:cNvSpPr>
          <p:nvPr>
            <p:ph type="tbl" sz="quarter" idx="13" hasCustomPrompt="1"/>
          </p:nvPr>
        </p:nvSpPr>
        <p:spPr>
          <a:xfrm>
            <a:off x="304800" y="1600200"/>
            <a:ext cx="8001000" cy="4876800"/>
          </a:xfrm>
        </p:spPr>
        <p:txBody>
          <a:bodyPr/>
          <a:lstStyle>
            <a:lvl1pPr>
              <a:defRPr>
                <a:cs typeface="B Nazanin" pitchFamily="2" charset="-78"/>
              </a:defRPr>
            </a:lvl1pPr>
          </a:lstStyle>
          <a:p>
            <a:r>
              <a:rPr lang="fa-IR" dirty="0" smtClean="0"/>
              <a:t>جدول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moshare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EC6E0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rtl="1">
              <a:lnSpc>
                <a:spcPct val="200000"/>
              </a:lnSpc>
              <a:defRPr/>
            </a:pP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مشارکت در توسعه سیستم جامع آموزش فناوری نانو</a:t>
            </a:r>
            <a:endParaRPr lang="en-US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026" name="Picture 2" descr="C:\Users\Asadi\Desktop\sriped-BG.jpg"/>
          <p:cNvPicPr>
            <a:picLocks noChangeAspect="1" noChangeArrowheads="1"/>
          </p:cNvPicPr>
          <p:nvPr userDrawn="1"/>
        </p:nvPicPr>
        <p:blipFill>
          <a:blip r:embed="rId2"/>
          <a:srcRect l="15573" r="36511" b="76042"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</p:spPr>
      </p:pic>
      <p:sp>
        <p:nvSpPr>
          <p:cNvPr id="24" name="Rectangle 15"/>
          <p:cNvSpPr txBox="1">
            <a:spLocks noChangeArrowheads="1"/>
          </p:cNvSpPr>
          <p:nvPr userDrawn="1"/>
        </p:nvSpPr>
        <p:spPr bwMode="auto">
          <a:xfrm>
            <a:off x="5791201" y="6096001"/>
            <a:ext cx="3089580" cy="40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b="1" baseline="0">
                <a:cs typeface="B Jalal" pitchFamily="2" charset="-78"/>
              </a:defRPr>
            </a:lvl1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ستاد ویژه توسعه فناوری نانو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کارگروه ترویج و فرهنگ سازی عمومی</a:t>
            </a:r>
            <a:endParaRPr kumimoji="0" lang="en-US" sz="165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B Yekan" pitchFamily="2" charset="-78"/>
            </a:endParaRPr>
          </a:p>
        </p:txBody>
      </p:sp>
      <p:sp>
        <p:nvSpPr>
          <p:cNvPr id="30" name="Rectangle 29"/>
          <p:cNvSpPr>
            <a:spLocks noChangeArrowheads="1"/>
          </p:cNvSpPr>
          <p:nvPr userDrawn="1"/>
        </p:nvSpPr>
        <p:spPr bwMode="auto">
          <a:xfrm>
            <a:off x="0" y="1295400"/>
            <a:ext cx="9144000" cy="44196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51" name="TextBox 50"/>
          <p:cNvSpPr txBox="1"/>
          <p:nvPr userDrawn="1"/>
        </p:nvSpPr>
        <p:spPr>
          <a:xfrm>
            <a:off x="533400" y="1695271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rtl="1"/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سیستم</a:t>
            </a:r>
            <a:r>
              <a:rPr lang="fa-IR" sz="2400" b="1" baseline="0" dirty="0" smtClean="0">
                <a:solidFill>
                  <a:schemeClr val="bg1"/>
                </a:solidFill>
                <a:cs typeface="B Nazanin" pitchFamily="2" charset="-78"/>
              </a:rPr>
              <a:t> جامع آموزش فناوری نانو با مشارکت دانشجویان و علاقه مندان در مقاطع دکتری وکارشناسی ارشد گرایش های مختلف فناوری نانو و سایر رشته های مرتبط با این فناوری نوین در حال توسعه است. لذا از تمامی اساتید، دانشجویان، متخصصین و علاقه مندان تقاضا می گردد نظرات، پیشنهادات و انتقادات خود را به منظور توسعه هر چه بهتر این سیستم با سایت آموزش فناوری نانو در میان بگذارند.</a:t>
            </a:r>
            <a:endParaRPr lang="fa-IR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lvl="0" algn="just" rtl="1"/>
            <a:endParaRPr lang="en-US" sz="24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just" rtl="1"/>
            <a:endParaRPr lang="en-US" sz="2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92100" y="5791200"/>
            <a:ext cx="3048000" cy="990600"/>
            <a:chOff x="152400" y="5867400"/>
            <a:chExt cx="3048000" cy="990600"/>
          </a:xfrm>
        </p:grpSpPr>
        <p:sp>
          <p:nvSpPr>
            <p:cNvPr id="15" name="Rounded Rectangle 14"/>
            <p:cNvSpPr/>
            <p:nvPr userDrawn="1"/>
          </p:nvSpPr>
          <p:spPr bwMode="auto">
            <a:xfrm>
              <a:off x="152400" y="6223000"/>
              <a:ext cx="3048000" cy="381000"/>
            </a:xfrm>
            <a:prstGeom prst="roundRect">
              <a:avLst/>
            </a:prstGeom>
            <a:solidFill>
              <a:schemeClr val="accent1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B Lotus" pitchFamily="2" charset="-78"/>
              </a:endParaRPr>
            </a:p>
          </p:txBody>
        </p:sp>
        <p:sp>
          <p:nvSpPr>
            <p:cNvPr id="17" name="Rectangle 15"/>
            <p:cNvSpPr txBox="1">
              <a:spLocks noChangeArrowheads="1"/>
            </p:cNvSpPr>
            <p:nvPr userDrawn="1"/>
          </p:nvSpPr>
          <p:spPr bwMode="auto">
            <a:xfrm>
              <a:off x="1066800" y="6172200"/>
              <a:ext cx="1905000" cy="479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r">
                <a:defRPr b="1" baseline="0">
                  <a:cs typeface="B Jalal" pitchFamily="2" charset="-78"/>
                </a:defRPr>
              </a:lvl1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0" cap="none" spc="11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ITC Avant Garde Gothic" pitchFamily="34" charset="0"/>
                  <a:ea typeface="+mj-ea"/>
                  <a:cs typeface="B Yekan" pitchFamily="2" charset="-78"/>
                </a:rPr>
                <a:t>Edu@nano.ir</a:t>
              </a:r>
            </a:p>
          </p:txBody>
        </p:sp>
        <p:pic>
          <p:nvPicPr>
            <p:cNvPr id="19" name="Picture 2" descr="E:\Web &amp; Graphic\Graphic\Icons\PNG\128x128\envelope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5867400"/>
              <a:ext cx="990600" cy="990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adi\Desktop\sriped-BG.jpg"/>
          <p:cNvPicPr>
            <a:picLocks noChangeAspect="1" noChangeArrowheads="1"/>
          </p:cNvPicPr>
          <p:nvPr userDrawn="1"/>
        </p:nvPicPr>
        <p:blipFill>
          <a:blip r:embed="rId2"/>
          <a:srcRect l="15573" r="36511" b="76042"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EC6E0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292100" y="5829300"/>
            <a:ext cx="3048000" cy="990600"/>
            <a:chOff x="152400" y="5867400"/>
            <a:chExt cx="3048000" cy="990600"/>
          </a:xfrm>
        </p:grpSpPr>
        <p:sp>
          <p:nvSpPr>
            <p:cNvPr id="17" name="Rounded Rectangle 16"/>
            <p:cNvSpPr/>
            <p:nvPr userDrawn="1"/>
          </p:nvSpPr>
          <p:spPr bwMode="auto">
            <a:xfrm>
              <a:off x="152400" y="6223000"/>
              <a:ext cx="3048000" cy="381000"/>
            </a:xfrm>
            <a:prstGeom prst="roundRect">
              <a:avLst/>
            </a:prstGeom>
            <a:solidFill>
              <a:schemeClr val="accent1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B Lotus" pitchFamily="2" charset="-78"/>
              </a:endParaRPr>
            </a:p>
          </p:txBody>
        </p:sp>
        <p:sp>
          <p:nvSpPr>
            <p:cNvPr id="18" name="Rectangle 15"/>
            <p:cNvSpPr txBox="1">
              <a:spLocks noChangeArrowheads="1"/>
            </p:cNvSpPr>
            <p:nvPr userDrawn="1"/>
          </p:nvSpPr>
          <p:spPr bwMode="auto">
            <a:xfrm>
              <a:off x="1066800" y="6172200"/>
              <a:ext cx="1905000" cy="479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r">
                <a:defRPr b="1" baseline="0">
                  <a:cs typeface="B Jalal" pitchFamily="2" charset="-78"/>
                </a:defRPr>
              </a:lvl1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0" cap="none" spc="110" normalizeH="0" baseline="0" noProof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ITC Avant Garde Gothic" pitchFamily="34" charset="0"/>
                  <a:ea typeface="+mj-ea"/>
                  <a:cs typeface="B Yekan" pitchFamily="2" charset="-78"/>
                </a:rPr>
                <a:t>Edu@nano.ir</a:t>
              </a:r>
            </a:p>
          </p:txBody>
        </p:sp>
        <p:pic>
          <p:nvPicPr>
            <p:cNvPr id="15" name="Picture 2" descr="E:\Web &amp; Graphic\Graphic\Icons\PNG\128x128\envelope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5867400"/>
              <a:ext cx="990600" cy="990600"/>
            </a:xfrm>
            <a:prstGeom prst="rect">
              <a:avLst/>
            </a:prstGeom>
            <a:noFill/>
          </p:spPr>
        </p:pic>
      </p:grpSp>
      <p:grpSp>
        <p:nvGrpSpPr>
          <p:cNvPr id="40" name="Group 39"/>
          <p:cNvGrpSpPr/>
          <p:nvPr userDrawn="1"/>
        </p:nvGrpSpPr>
        <p:grpSpPr>
          <a:xfrm>
            <a:off x="0" y="4737101"/>
            <a:ext cx="9144000" cy="479969"/>
            <a:chOff x="0" y="4762500"/>
            <a:chExt cx="9144000" cy="479969"/>
          </a:xfrm>
        </p:grpSpPr>
        <p:sp>
          <p:nvSpPr>
            <p:cNvPr id="23" name="Rectangle 15"/>
            <p:cNvSpPr txBox="1">
              <a:spLocks noChangeArrowheads="1"/>
            </p:cNvSpPr>
            <p:nvPr userDrawn="1"/>
          </p:nvSpPr>
          <p:spPr bwMode="auto">
            <a:xfrm>
              <a:off x="7581900" y="4762500"/>
              <a:ext cx="762000" cy="479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r">
                <a:defRPr b="1" baseline="0">
                  <a:cs typeface="B Jalal" pitchFamily="2" charset="-78"/>
                </a:defRPr>
              </a:lvl1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0" i="0" u="none" strike="noStrike" kern="100" cap="none" spc="11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TC Avant Garde Gothic" pitchFamily="34" charset="0"/>
                  <a:ea typeface="+mj-ea"/>
                  <a:cs typeface="B Yekan" pitchFamily="2" charset="-78"/>
                </a:rPr>
                <a:t>پایان</a:t>
              </a:r>
              <a:endParaRPr kumimoji="0" lang="en-US" sz="2000" b="0" i="0" u="none" strike="noStrike" kern="100" cap="none" spc="1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B Yekan" pitchFamily="2" charset="-78"/>
              </a:endParaRPr>
            </a:p>
          </p:txBody>
        </p:sp>
        <p:cxnSp>
          <p:nvCxnSpPr>
            <p:cNvPr id="29" name="Straight Connector 28"/>
            <p:cNvCxnSpPr/>
            <p:nvPr userDrawn="1"/>
          </p:nvCxnSpPr>
          <p:spPr bwMode="auto">
            <a:xfrm>
              <a:off x="0" y="5041106"/>
              <a:ext cx="7620000" cy="158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4" name="Straight Connector 33"/>
            <p:cNvCxnSpPr/>
            <p:nvPr userDrawn="1"/>
          </p:nvCxnSpPr>
          <p:spPr bwMode="auto">
            <a:xfrm>
              <a:off x="8321040" y="5041106"/>
              <a:ext cx="822960" cy="158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Straight Connector 37"/>
            <p:cNvCxnSpPr/>
            <p:nvPr userDrawn="1"/>
          </p:nvCxnSpPr>
          <p:spPr bwMode="auto">
            <a:xfrm rot="5400000">
              <a:off x="7506494" y="5041106"/>
              <a:ext cx="228600" cy="158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9" name="Straight Connector 38"/>
            <p:cNvCxnSpPr/>
            <p:nvPr userDrawn="1"/>
          </p:nvCxnSpPr>
          <p:spPr bwMode="auto">
            <a:xfrm rot="5400000">
              <a:off x="8192294" y="5041106"/>
              <a:ext cx="228600" cy="158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61" name="Group 60"/>
          <p:cNvGrpSpPr/>
          <p:nvPr userDrawn="1"/>
        </p:nvGrpSpPr>
        <p:grpSpPr>
          <a:xfrm>
            <a:off x="-1028700" y="457201"/>
            <a:ext cx="10797075" cy="3897255"/>
            <a:chOff x="-1028701" y="457200"/>
            <a:chExt cx="10797075" cy="3897255"/>
          </a:xfrm>
        </p:grpSpPr>
        <p:sp>
          <p:nvSpPr>
            <p:cNvPr id="57" name="Chord 56"/>
            <p:cNvSpPr/>
            <p:nvPr userDrawn="1"/>
          </p:nvSpPr>
          <p:spPr bwMode="auto">
            <a:xfrm rot="12754782">
              <a:off x="-1028701" y="2297055"/>
              <a:ext cx="2057400" cy="2057400"/>
            </a:xfrm>
            <a:prstGeom prst="chord">
              <a:avLst>
                <a:gd name="adj1" fmla="val 3392562"/>
                <a:gd name="adj2" fmla="val 14273024"/>
              </a:avLst>
            </a:prstGeom>
            <a:solidFill>
              <a:srgbClr val="F78009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B Lotus" pitchFamily="2" charset="-78"/>
              </a:endParaRPr>
            </a:p>
          </p:txBody>
        </p:sp>
        <p:grpSp>
          <p:nvGrpSpPr>
            <p:cNvPr id="60" name="Group 59"/>
            <p:cNvGrpSpPr/>
            <p:nvPr userDrawn="1"/>
          </p:nvGrpSpPr>
          <p:grpSpPr>
            <a:xfrm>
              <a:off x="422611" y="457200"/>
              <a:ext cx="9345763" cy="3429000"/>
              <a:chOff x="422611" y="457200"/>
              <a:chExt cx="9345763" cy="3429000"/>
            </a:xfrm>
          </p:grpSpPr>
          <p:sp>
            <p:nvSpPr>
              <p:cNvPr id="41" name="Oval 40"/>
              <p:cNvSpPr/>
              <p:nvPr userDrawn="1"/>
            </p:nvSpPr>
            <p:spPr bwMode="auto">
              <a:xfrm>
                <a:off x="533400" y="457200"/>
                <a:ext cx="1600200" cy="1600200"/>
              </a:xfrm>
              <a:prstGeom prst="ellipse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42" name="Oval 41"/>
              <p:cNvSpPr/>
              <p:nvPr userDrawn="1"/>
            </p:nvSpPr>
            <p:spPr bwMode="auto">
              <a:xfrm>
                <a:off x="2362200" y="1600200"/>
                <a:ext cx="1295400" cy="1295400"/>
              </a:xfrm>
              <a:prstGeom prst="ellipse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43" name="Oval 42"/>
              <p:cNvSpPr/>
              <p:nvPr userDrawn="1"/>
            </p:nvSpPr>
            <p:spPr bwMode="auto">
              <a:xfrm>
                <a:off x="3810000" y="838200"/>
                <a:ext cx="1295400" cy="1295400"/>
              </a:xfrm>
              <a:prstGeom prst="ellipse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44" name="Oval 43"/>
              <p:cNvSpPr/>
              <p:nvPr userDrawn="1"/>
            </p:nvSpPr>
            <p:spPr bwMode="auto">
              <a:xfrm>
                <a:off x="5181600" y="3048000"/>
                <a:ext cx="838200" cy="838200"/>
              </a:xfrm>
              <a:prstGeom prst="ellipse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45" name="Oval 44"/>
              <p:cNvSpPr/>
              <p:nvPr userDrawn="1"/>
            </p:nvSpPr>
            <p:spPr bwMode="auto">
              <a:xfrm>
                <a:off x="6172200" y="685800"/>
                <a:ext cx="1295400" cy="1295400"/>
              </a:xfrm>
              <a:prstGeom prst="ellipse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46" name="Oval 45"/>
              <p:cNvSpPr/>
              <p:nvPr userDrawn="1"/>
            </p:nvSpPr>
            <p:spPr bwMode="auto">
              <a:xfrm>
                <a:off x="7315200" y="2057400"/>
                <a:ext cx="1295400" cy="1295400"/>
              </a:xfrm>
              <a:prstGeom prst="ellipse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49" name="Trapezoid 48"/>
              <p:cNvSpPr/>
              <p:nvPr userDrawn="1"/>
            </p:nvSpPr>
            <p:spPr bwMode="auto">
              <a:xfrm rot="2376275">
                <a:off x="422611" y="1636688"/>
                <a:ext cx="428763" cy="1222422"/>
              </a:xfrm>
              <a:prstGeom prst="trapezoid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50" name="Trapezoid 49"/>
              <p:cNvSpPr/>
              <p:nvPr userDrawn="1"/>
            </p:nvSpPr>
            <p:spPr bwMode="auto">
              <a:xfrm rot="7229257">
                <a:off x="2279976" y="1194468"/>
                <a:ext cx="287740" cy="1222422"/>
              </a:xfrm>
              <a:prstGeom prst="trapezoid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51" name="Trapezoid 50"/>
              <p:cNvSpPr/>
              <p:nvPr userDrawn="1"/>
            </p:nvSpPr>
            <p:spPr bwMode="auto">
              <a:xfrm rot="3582755" flipH="1">
                <a:off x="3611307" y="1263622"/>
                <a:ext cx="267653" cy="1200967"/>
              </a:xfrm>
              <a:prstGeom prst="trapezoid">
                <a:avLst/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52" name="Trapezoid 51"/>
              <p:cNvSpPr/>
              <p:nvPr userDrawn="1"/>
            </p:nvSpPr>
            <p:spPr bwMode="auto">
              <a:xfrm rot="9008627" flipH="1">
                <a:off x="4866969" y="1318001"/>
                <a:ext cx="371883" cy="2202571"/>
              </a:xfrm>
              <a:prstGeom prst="trapezoid">
                <a:avLst>
                  <a:gd name="adj" fmla="val 31630"/>
                </a:avLst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53" name="Trapezoid 52"/>
              <p:cNvSpPr/>
              <p:nvPr userDrawn="1"/>
            </p:nvSpPr>
            <p:spPr bwMode="auto">
              <a:xfrm rot="12494284" flipH="1">
                <a:off x="6044779" y="1331631"/>
                <a:ext cx="371883" cy="2202571"/>
              </a:xfrm>
              <a:prstGeom prst="trapezoid">
                <a:avLst>
                  <a:gd name="adj" fmla="val 31630"/>
                </a:avLst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54" name="Trapezoid 53"/>
              <p:cNvSpPr/>
              <p:nvPr userDrawn="1"/>
            </p:nvSpPr>
            <p:spPr bwMode="auto">
              <a:xfrm rot="19415796" flipH="1">
                <a:off x="7174443" y="977266"/>
                <a:ext cx="371883" cy="2202571"/>
              </a:xfrm>
              <a:prstGeom prst="trapezoid">
                <a:avLst>
                  <a:gd name="adj" fmla="val 31630"/>
                </a:avLst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55" name="Trapezoid 54"/>
              <p:cNvSpPr/>
              <p:nvPr userDrawn="1"/>
            </p:nvSpPr>
            <p:spPr bwMode="auto">
              <a:xfrm rot="2260690" flipH="1">
                <a:off x="8349920" y="1327973"/>
                <a:ext cx="371883" cy="1508363"/>
              </a:xfrm>
              <a:prstGeom prst="trapezoid">
                <a:avLst>
                  <a:gd name="adj" fmla="val 31630"/>
                </a:avLst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  <p:sp>
            <p:nvSpPr>
              <p:cNvPr id="58" name="Chord 57"/>
              <p:cNvSpPr/>
              <p:nvPr userDrawn="1"/>
            </p:nvSpPr>
            <p:spPr bwMode="auto">
              <a:xfrm rot="1915828">
                <a:off x="8519624" y="540552"/>
                <a:ext cx="1248750" cy="1248750"/>
              </a:xfrm>
              <a:prstGeom prst="chord">
                <a:avLst>
                  <a:gd name="adj1" fmla="val 3392562"/>
                  <a:gd name="adj2" fmla="val 14273024"/>
                </a:avLst>
              </a:prstGeom>
              <a:solidFill>
                <a:srgbClr val="F78009"/>
              </a:solidFill>
              <a:ln w="12700" cap="sq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B Lotus" pitchFamily="2" charset="-7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chemeClr val="bg1">
                <a:lumMod val="95000"/>
              </a:schemeClr>
            </a:gs>
            <a:gs pos="71000">
              <a:schemeClr val="bg1">
                <a:alpha val="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 bwMode="auto">
          <a:xfrm>
            <a:off x="0" y="6705600"/>
            <a:ext cx="9144000" cy="1588"/>
          </a:xfrm>
          <a:prstGeom prst="line">
            <a:avLst/>
          </a:prstGeom>
          <a:solidFill>
            <a:schemeClr val="accent1"/>
          </a:solidFill>
          <a:ln w="3175" cap="sq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25" name="Rectangle 24"/>
          <p:cNvSpPr/>
          <p:nvPr userDrawn="1"/>
        </p:nvSpPr>
        <p:spPr bwMode="auto">
          <a:xfrm flipV="1">
            <a:off x="0" y="1191673"/>
            <a:ext cx="88392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Rectangle 7" descr="Denim"/>
          <p:cNvSpPr>
            <a:spLocks noChangeArrowheads="1"/>
          </p:cNvSpPr>
          <p:nvPr userDrawn="1"/>
        </p:nvSpPr>
        <p:spPr bwMode="auto">
          <a:xfrm>
            <a:off x="8610600" y="1"/>
            <a:ext cx="533400" cy="686966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270000" dist="2540000" dir="21540000" sx="200000" sy="200000" algn="r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228600" y="16036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a-IR" dirty="0" smtClean="0"/>
              <a:t>عنوان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304800" y="14478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a-IR" dirty="0" smtClean="0"/>
              <a:t>محتوا</a:t>
            </a:r>
            <a:endParaRPr lang="en-US" dirty="0" smtClean="0"/>
          </a:p>
        </p:txBody>
      </p:sp>
      <p:sp>
        <p:nvSpPr>
          <p:cNvPr id="3" name="Rectangle 6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8610600" y="6051332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1">
              <a:defRPr kumimoji="0" sz="1400" b="1">
                <a:solidFill>
                  <a:schemeClr val="tx1">
                    <a:lumMod val="10000"/>
                  </a:schemeClr>
                </a:solidFill>
                <a:cs typeface="B Yekan" pitchFamily="2" charset="-78"/>
              </a:defRPr>
            </a:lvl1pPr>
          </a:lstStyle>
          <a:p>
            <a:pPr>
              <a:defRPr/>
            </a:pPr>
            <a:fld id="{BD52FC95-7A27-45C0-9D61-4D3E828F18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8610600" y="1"/>
            <a:ext cx="304800" cy="1190625"/>
          </a:xfrm>
          <a:prstGeom prst="rect">
            <a:avLst/>
          </a:prstGeom>
          <a:solidFill>
            <a:schemeClr val="bg1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8458200" y="6019800"/>
            <a:ext cx="685800" cy="533400"/>
          </a:xfrm>
          <a:prstGeom prst="rect">
            <a:avLst/>
          </a:prstGeom>
          <a:solidFill>
            <a:srgbClr val="33CCFF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9" name="Right Triangle 8"/>
          <p:cNvSpPr/>
          <p:nvPr userDrawn="1"/>
        </p:nvSpPr>
        <p:spPr bwMode="auto">
          <a:xfrm rot="5400000">
            <a:off x="8672513" y="1128714"/>
            <a:ext cx="180976" cy="304800"/>
          </a:xfrm>
          <a:prstGeom prst="rtTriangle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B Lotus" pitchFamily="2" charset="-78"/>
            </a:endParaRPr>
          </a:p>
        </p:txBody>
      </p:sp>
      <p:sp>
        <p:nvSpPr>
          <p:cNvPr id="12" name="Right Triangle 11"/>
          <p:cNvSpPr/>
          <p:nvPr userDrawn="1"/>
        </p:nvSpPr>
        <p:spPr bwMode="auto">
          <a:xfrm rot="16200000">
            <a:off x="8496302" y="5905499"/>
            <a:ext cx="76199" cy="152400"/>
          </a:xfrm>
          <a:prstGeom prst="rtTriangle">
            <a:avLst/>
          </a:prstGeom>
          <a:solidFill>
            <a:schemeClr val="tx2">
              <a:lumMod val="85000"/>
              <a:lumOff val="15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3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B Lotus" pitchFamily="2" charset="-78"/>
            </a:endParaRPr>
          </a:p>
        </p:txBody>
      </p:sp>
      <p:sp>
        <p:nvSpPr>
          <p:cNvPr id="16" name="Round Same Side Corner Rectangle 15"/>
          <p:cNvSpPr/>
          <p:nvPr userDrawn="1"/>
        </p:nvSpPr>
        <p:spPr bwMode="auto">
          <a:xfrm>
            <a:off x="381000" y="6477000"/>
            <a:ext cx="2362200" cy="381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78009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ITC Avant Garde Gothic" pitchFamily="34" charset="0"/>
                <a:cs typeface="B Lotus" pitchFamily="2" charset="-78"/>
              </a:rPr>
              <a:t>http://edu.nano.ir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8" r:id="rId2"/>
    <p:sldLayoutId id="2147483821" r:id="rId3"/>
    <p:sldLayoutId id="2147483823" r:id="rId4"/>
    <p:sldLayoutId id="2147483824" r:id="rId5"/>
    <p:sldLayoutId id="2147483825" r:id="rId6"/>
    <p:sldLayoutId id="2147483826" r:id="rId7"/>
    <p:sldLayoutId id="2147483829" r:id="rId8"/>
    <p:sldLayoutId id="214748382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2"/>
      <p:bldP spid="10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</p:bldLst>
  </p:timing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3600" b="1" baseline="0">
          <a:solidFill>
            <a:schemeClr val="accent1">
              <a:lumMod val="50000"/>
            </a:schemeClr>
          </a:solidFill>
          <a:effectLst/>
          <a:latin typeface="+mj-lt"/>
          <a:ea typeface="+mj-ea"/>
          <a:cs typeface="B Jalal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B Nazanin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B Nazanin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B Nazanin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B Nazanin" pitchFamily="2" charset="-7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rgbClr val="FFCC00"/>
        </a:buClr>
        <a:buNone/>
        <a:defRPr sz="2400">
          <a:solidFill>
            <a:schemeClr val="tx1"/>
          </a:solidFill>
          <a:latin typeface="+mn-lt"/>
          <a:ea typeface="+mn-ea"/>
          <a:cs typeface="B Lotus" pitchFamily="2" charset="-78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B Lotus" pitchFamily="2" charset="-78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B Lotus" pitchFamily="2" charset="-78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B Lotus" pitchFamily="2" charset="-78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B Lotus" pitchFamily="2" charset="-7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gi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sz="quarter"/>
          </p:nvPr>
        </p:nvSpPr>
        <p:spPr>
          <a:xfrm>
            <a:off x="533400" y="2780744"/>
            <a:ext cx="8305800" cy="990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SA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معرفی انواع صورت‌های کربن</a:t>
            </a:r>
            <a:r>
              <a:rPr lang="fa-IR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(1)</a:t>
            </a:r>
            <a:endParaRPr lang="en-US" sz="28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4165600"/>
            <a:ext cx="5715000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 rtl="1"/>
            <a:r>
              <a:rPr lang="ar-S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Titr" pitchFamily="2" charset="-78"/>
              </a:rPr>
              <a:t>فرزانه آقاخانی مهیاری، مریم توحیدی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گرافیت پیرولیتی با نظم بسیار بالا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</a:br>
            <a:r>
              <a:rPr lang="en-MY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(Highly Oriented </a:t>
            </a:r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Pyrolytic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Graphite-HOPG)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371600"/>
            <a:ext cx="8229600" cy="51054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گرافیت پیرولیتی با نظم بسیار بالا یک نوع ویژه از کربن است که مشابه با یک فلز تک بلور 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Single Crystal</a:t>
            </a:r>
            <a:r>
              <a:rPr lang="ar-SA" b="1" dirty="0" smtClean="0">
                <a:solidFill>
                  <a:srgbClr val="002060"/>
                </a:solidFill>
              </a:rPr>
              <a:t>) می باشد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 این نوع کربن با در معرض قرار دادن گرافیت پیرولیتی، ماده ای که از تخریب گازهای هیدروکربنی روی یک سطح داغ تشکیل می شود، در فشار و دمای بالا بدست می آید.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fatemeh\Desktop\pic-pic\pyrolytic graph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3581400"/>
            <a:ext cx="2495550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 descr="C:\Users\fatemeh\Desktop\pic-pic\Highly Oriented Pyrolytic Graphite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0"/>
            <a:ext cx="4418013" cy="204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گرافیت پیرولیتی با نظم بسیار بالا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</a:br>
            <a:r>
              <a:rPr lang="en-MY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(Highly Oriented </a:t>
            </a:r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Pyrolytic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Graphite-HOPG)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229600" cy="50292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این فرم از یک آرایش لایه ای از صفحات پلی آروماتیک به هم چسبیده (ورقه های گرا</a:t>
            </a:r>
            <a:r>
              <a:rPr lang="fa-IR" b="1" dirty="0" smtClean="0">
                <a:solidFill>
                  <a:srgbClr val="002060"/>
                </a:solidFill>
              </a:rPr>
              <a:t>فن</a:t>
            </a:r>
            <a:r>
              <a:rPr lang="ar-SA" b="1" dirty="0" smtClean="0">
                <a:solidFill>
                  <a:srgbClr val="002060"/>
                </a:solidFill>
              </a:rPr>
              <a:t>ی) با یک سبک نسبتا</a:t>
            </a:r>
            <a:r>
              <a:rPr lang="fa-IR" b="1" dirty="0" smtClean="0">
                <a:solidFill>
                  <a:srgbClr val="002060"/>
                </a:solidFill>
              </a:rPr>
              <a:t>ً</a:t>
            </a:r>
            <a:r>
              <a:rPr lang="ar-SA" b="1" dirty="0" smtClean="0">
                <a:solidFill>
                  <a:srgbClr val="002060"/>
                </a:solidFill>
              </a:rPr>
              <a:t> شطرنجی </a:t>
            </a:r>
            <a:r>
              <a:rPr lang="fa-IR" b="1" dirty="0" smtClean="0">
                <a:solidFill>
                  <a:srgbClr val="002060"/>
                </a:solidFill>
              </a:rPr>
              <a:t>که</a:t>
            </a:r>
            <a:r>
              <a:rPr lang="ar-SA" b="1" dirty="0" smtClean="0">
                <a:solidFill>
                  <a:srgbClr val="002060"/>
                </a:solidFill>
              </a:rPr>
              <a:t> روی هم انباشته شده اند، تشکیل شده است. 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این ماده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Turbostratic</a:t>
            </a:r>
            <a:r>
              <a:rPr lang="ar-SA" b="1" dirty="0" smtClean="0">
                <a:solidFill>
                  <a:srgbClr val="002060"/>
                </a:solidFill>
              </a:rPr>
              <a:t> است</a:t>
            </a:r>
            <a:r>
              <a:rPr lang="fa-IR" b="1" dirty="0" smtClean="0">
                <a:solidFill>
                  <a:srgbClr val="002060"/>
                </a:solidFill>
              </a:rPr>
              <a:t>،</a:t>
            </a:r>
            <a:r>
              <a:rPr lang="ar-SA" b="1" dirty="0" smtClean="0">
                <a:solidFill>
                  <a:srgbClr val="002060"/>
                </a:solidFill>
              </a:rPr>
              <a:t> یعنی ورقه های گرافنی جهت گیری زاویه ای اتفاقی نسبت به یکدیگر دارند. 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فاصله بین این صفحات به طور کلی گستره بین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smtClean="0">
                <a:solidFill>
                  <a:srgbClr val="002060"/>
                </a:solidFill>
              </a:rPr>
              <a:t>°  </a:t>
            </a:r>
            <a:r>
              <a:rPr lang="fa-IR" b="1" dirty="0" smtClean="0">
                <a:solidFill>
                  <a:srgbClr val="002060"/>
                </a:solidFill>
              </a:rPr>
              <a:t>3/39-3/35 </a:t>
            </a:r>
            <a:r>
              <a:rPr lang="ar-SA" b="1" dirty="0" smtClean="0">
                <a:solidFill>
                  <a:srgbClr val="002060"/>
                </a:solidFill>
              </a:rPr>
              <a:t>است</a:t>
            </a:r>
            <a:r>
              <a:rPr lang="en-MY" b="1" dirty="0" smtClean="0">
                <a:solidFill>
                  <a:srgbClr val="002060"/>
                </a:solidFill>
              </a:rPr>
              <a:t>. 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ترتیب های سازمان یافته از این ورقه های گرافنی، بلورهایی با پارامترهای ابعادی</a:t>
            </a:r>
            <a:r>
              <a:rPr lang="en-MY" b="1" dirty="0" smtClean="0">
                <a:solidFill>
                  <a:srgbClr val="002060"/>
                </a:solidFill>
              </a:rPr>
              <a:t>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MY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(ارتفاع انباشته)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MY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MY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(عرض صفحه لایه ای) و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ar-SA" b="1" dirty="0" smtClean="0">
                <a:solidFill>
                  <a:srgbClr val="002060"/>
                </a:solidFill>
              </a:rPr>
              <a:t> ( فاصله بین صفحه ای) نامیده می شوند.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12290" name="Picture 2" descr="C:\Users\fatemeh\Desktop\pic-pic\Turbostratic  and graphyt structur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800600"/>
            <a:ext cx="3733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 descr="C:\Users\fatemeh\Desktop\pic-pic\Turbostratic stru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648200"/>
            <a:ext cx="41910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گرافیت پیرولیتی با نظم بسیار بالا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</a:br>
            <a:r>
              <a:rPr lang="en-MY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(Highly Oriented </a:t>
            </a:r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Pyrolytic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Graphite-HOPG)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L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اندازه میانگین از میکرو کریستالیت گرافنی در طول محور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x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است که همیشه در صفحه شبکه شش وجهی قرار گرفته است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L</a:t>
            </a:r>
            <a:r>
              <a:rPr lang="en-MY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CA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به طول پیوسته ورقه گرافن انباشته شده در جهت عمود بر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L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اشاره دارد.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این پارامترها توسط اندازه گیری های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پراش پرتو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(X-ray Diffraction, XRD)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x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به دست می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آ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یند که معمولا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ً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برای پیشگویی بسیاری از خصوصیات مواد کافی هستند. 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سطح شش وجهی که عمود بر محور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C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است به عنوان بنیان صفحه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”Basal Plane” 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در نظر گرفته می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شود و در مقابل سطح برشی که به موازات محور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C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است لبه صفحه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“Edge Plane”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نامیده می شود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2802" r="8900"/>
          <a:stretch>
            <a:fillRect/>
          </a:stretch>
        </p:blipFill>
        <p:spPr bwMode="auto">
          <a:xfrm>
            <a:off x="1219200" y="4724400"/>
            <a:ext cx="4359607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گرافیت پیرولیتی با نظم بسیار بالا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</a:br>
            <a:r>
              <a:rPr lang="en-MY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(Highly Oriented </a:t>
            </a:r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Pyrolytic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Graphite-HOPG)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تکنیک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طیف‌سنجی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ر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ا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مان 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Raman Spectroscopy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) ابزار مناسبی برای شناسایی و بررسی خصوصیات میکروس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ا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ختارهای مواد کربنی است. 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دلیل این که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(HOPG)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شبیه یک فلز تک بلور است، آرایش منظم اتمهای کربن در صفحات گرافنی است. 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در یک صفحه لایه ای، هر اتم کربن به سه اتم دیگر پیوند شده است. 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فاصله بین اتمهای کربن همسایه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1/42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است که این مقدار بسیار نزدیک به فاصله پیوندی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C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-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C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در بنزن است. 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علاوه بر نظم بسیار بالا سطح نیز بسیار صاف و با ابعاد نسبتا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ً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بالا (میکرومتری) است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الماس</a:t>
            </a:r>
            <a:r>
              <a:rPr lang="en-MY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MY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(Diamond) 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بلور الماس مکعبی است و اتمهای کربن در یک پیکربندی چهار وجهی با پیوندهای هیبریدی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مرتب شده اند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fatemeh\Desktop\pic-pic\Carbon_lattice_diamo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1" y="2209800"/>
            <a:ext cx="41910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الماس</a:t>
            </a:r>
            <a:r>
              <a:rPr lang="en-MY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MY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(Diamond)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پیوند قوی کووالانسی باعث شده تا الماس سخت ترین ماده شناخته شده، محسوب شود. 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از جمله کاربردهای مهم تجاری الماس م</a:t>
            </a:r>
            <a:r>
              <a:rPr lang="fa-IR" b="1" dirty="0" smtClean="0">
                <a:solidFill>
                  <a:srgbClr val="002060"/>
                </a:solidFill>
              </a:rPr>
              <a:t>ی</a:t>
            </a:r>
            <a:r>
              <a:rPr lang="ar-SA" b="1" dirty="0" smtClean="0">
                <a:solidFill>
                  <a:srgbClr val="002060"/>
                </a:solidFill>
              </a:rPr>
              <a:t> توان به عنوان سنباده برای سایش و پرداخت فلزات و به عنوان یک پوشش برای ابزارهای برش نام برد</a:t>
            </a:r>
            <a:r>
              <a:rPr lang="en-MY" b="1" dirty="0" smtClean="0">
                <a:solidFill>
                  <a:srgbClr val="002060"/>
                </a:solidFill>
              </a:rPr>
              <a:t>.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همچنین فیلم‌های آمورف از الماس با مخلوطی از کربن‌های پیوند شده با هیبرید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MY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r-SA" b="1" dirty="0" smtClean="0">
                <a:solidFill>
                  <a:srgbClr val="002060"/>
                </a:solidFill>
              </a:rPr>
              <a:t> و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sp</a:t>
            </a:r>
            <a:r>
              <a:rPr lang="en-US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نیز وجود دارند</a:t>
            </a:r>
            <a:r>
              <a:rPr lang="en-MY" b="1" dirty="0" smtClean="0">
                <a:solidFill>
                  <a:srgbClr val="002060"/>
                </a:solidFill>
              </a:rPr>
              <a:t>.</a:t>
            </a:r>
            <a:r>
              <a:rPr lang="ar-SA" b="1" dirty="0" smtClean="0">
                <a:solidFill>
                  <a:srgbClr val="002060"/>
                </a:solidFill>
              </a:rPr>
              <a:t> مثل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Ta-C</a:t>
            </a:r>
            <a:r>
              <a:rPr lang="ar-SA" b="1" dirty="0" smtClean="0">
                <a:solidFill>
                  <a:srgbClr val="002060"/>
                </a:solidFill>
              </a:rPr>
              <a:t>.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endParaRPr lang="en-US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9218" name="Picture 2" descr="C:\Users\fatemeh\Desktop\pic-pic\sandpaper,diamond Sand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429000"/>
            <a:ext cx="3629025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C:\Users\fatemeh\Desktop\pic-pic\flanders_med_sparkle,Diamond crysta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810000"/>
            <a:ext cx="39624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الماس واره</a:t>
            </a:r>
            <a:r>
              <a:rPr lang="en-MY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MY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Diamondoid</a:t>
            </a:r>
            <a:r>
              <a:rPr lang="en-MY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) 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الماس واره</a:t>
            </a:r>
            <a:r>
              <a:rPr lang="fa-IR" b="1" dirty="0" smtClean="0">
                <a:solidFill>
                  <a:srgbClr val="002060"/>
                </a:solidFill>
              </a:rPr>
              <a:t>،</a:t>
            </a:r>
            <a:r>
              <a:rPr lang="ar-SA" b="1" dirty="0" smtClean="0">
                <a:solidFill>
                  <a:srgbClr val="002060"/>
                </a:solidFill>
              </a:rPr>
              <a:t> اشاره به ساختاری دارد که در یک مفهوم وسیع شبیه الماس است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بدین معنی که ساختاری قوی شامل شبکه های متراکم سه بعدی از پیوندهای کووالانسی است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عمدتا</a:t>
            </a:r>
            <a:r>
              <a:rPr lang="fa-IR" b="1" dirty="0" smtClean="0">
                <a:solidFill>
                  <a:srgbClr val="002060"/>
                </a:solidFill>
              </a:rPr>
              <a:t>ً</a:t>
            </a:r>
            <a:r>
              <a:rPr lang="ar-SA" b="1" dirty="0" smtClean="0">
                <a:solidFill>
                  <a:srgbClr val="002060"/>
                </a:solidFill>
              </a:rPr>
              <a:t> از اتمهای ردیف اول و دوم </a:t>
            </a:r>
            <a:r>
              <a:rPr lang="fa-IR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با ظرفیتهای سه یا بیشتر تشکیل شده است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مثال های</a:t>
            </a:r>
            <a:r>
              <a:rPr lang="fa-IR" b="1" dirty="0" smtClean="0">
                <a:solidFill>
                  <a:srgbClr val="002060"/>
                </a:solidFill>
              </a:rPr>
              <a:t>ی</a:t>
            </a:r>
            <a:r>
              <a:rPr lang="ar-SA" b="1" dirty="0" smtClean="0">
                <a:solidFill>
                  <a:srgbClr val="002060"/>
                </a:solidFill>
              </a:rPr>
              <a:t> از این ساختارها یاقوت کبود و دیگر ساختارهای محکم مشابه الماس با جایگزینی اتمهای دیگر مثل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ar-SA" b="1" dirty="0" smtClean="0">
                <a:solidFill>
                  <a:srgbClr val="002060"/>
                </a:solidFill>
              </a:rPr>
              <a:t> و غیره می باشند</a:t>
            </a:r>
            <a:r>
              <a:rPr lang="en-MY" b="1" dirty="0" smtClean="0">
                <a:solidFill>
                  <a:srgbClr val="002060"/>
                </a:solidFill>
              </a:rPr>
              <a:t>.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pic>
        <p:nvPicPr>
          <p:cNvPr id="10243" name="Picture 3" descr="C:\Users\fatemeh\Desktop\pic-pic\carbonbuilding,(Diamondo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12156"/>
            <a:ext cx="7848600" cy="2179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الماس واره</a:t>
            </a:r>
            <a:r>
              <a:rPr lang="en-MY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MY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Diamondoid</a:t>
            </a:r>
            <a:r>
              <a:rPr lang="en-MY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229600" cy="50292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در محتوای شیمی کلاسیک الماس واره اشاره به نوعی از مولکول قفس کربن دارد که به عنوان کوچکترین واحد ساختار قفس یک شبکه کریستال الماس شناخته شده است 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5" name="Picture 2" descr="C:\Users\fatemeh\Desktop\pic-pic\(Diamondoid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381000" y="2438400"/>
            <a:ext cx="7848600" cy="391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الماس واره</a:t>
            </a:r>
            <a:r>
              <a:rPr lang="en-MY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MY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Diamondoid</a:t>
            </a:r>
            <a:r>
              <a:rPr lang="en-MY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447800"/>
            <a:ext cx="8153400" cy="50292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مثالهایی از هیدروکربنهای قفسی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Cuban C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8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H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8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admantane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C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10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H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16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twistane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یک ایزومر از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admantane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،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C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10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H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16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diamantine C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14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H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20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: در آن دو قفسه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admantane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یافت می شود.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0"/>
            <a:ext cx="12192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495800"/>
            <a:ext cx="15240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419600"/>
            <a:ext cx="12192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419600"/>
            <a:ext cx="12954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الماس واره</a:t>
            </a:r>
            <a:r>
              <a:rPr lang="en-MY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MY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Diamondoid</a:t>
            </a:r>
            <a:r>
              <a:rPr lang="en-MY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371600"/>
            <a:ext cx="8229600" cy="51054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مثالهایی از هیدروکربنهای قفسی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triamantane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C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18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H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24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شامل سه قفس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admantane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dodecahedrane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C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20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H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20</a:t>
            </a:r>
            <a:endParaRPr lang="fa-IR" b="1" baseline="-250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tetramantane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C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22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H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28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با چهار قفس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admantane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buckminsterfullerene C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60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19600"/>
            <a:ext cx="1524000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457700"/>
            <a:ext cx="175260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419600"/>
            <a:ext cx="1600200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343400"/>
            <a:ext cx="16002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27800" y="3030835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نانوساختارها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8196" y="3403600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نانوساختارهای کربنی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9140" y="370840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2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ترکیبات بین لایه ای گرافیت</a:t>
            </a:r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</a:b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MY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(Graphite Intercalated Compounds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, GICs</a:t>
            </a:r>
            <a:r>
              <a:rPr lang="en-MY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به دلیل نیروهای بین لایه ای ضعیف واندروالسی مربوط به پیوندهای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در گرافیت،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GICs</a:t>
            </a:r>
            <a:r>
              <a:rPr lang="ar-SA" b="1" dirty="0" smtClean="0">
                <a:solidFill>
                  <a:srgbClr val="002060"/>
                </a:solidFill>
              </a:rPr>
              <a:t> ممکن است بوسیله وارد شدن لایه ای از گونه های میهمان بین لایه های گر</a:t>
            </a:r>
            <a:r>
              <a:rPr lang="fa-IR" b="1" dirty="0" smtClean="0">
                <a:solidFill>
                  <a:srgbClr val="002060"/>
                </a:solidFill>
              </a:rPr>
              <a:t>ا</a:t>
            </a:r>
            <a:r>
              <a:rPr lang="ar-SA" b="1" dirty="0" smtClean="0">
                <a:solidFill>
                  <a:srgbClr val="002060"/>
                </a:solidFill>
              </a:rPr>
              <a:t>فیت به عنوان میزبان شکل گیرند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گونه های میهمان ممکن است اتمی یا مولکولی باشند، مانند فلز قلیای پتاسیم. 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در ساختار الماس، پیوندهای بسیار قوی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MY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SA" b="1" dirty="0" smtClean="0">
                <a:solidFill>
                  <a:srgbClr val="002060"/>
                </a:solidFill>
              </a:rPr>
              <a:t> و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Isotropic</a:t>
            </a:r>
            <a:r>
              <a:rPr lang="ar-SA" b="1" dirty="0" smtClean="0">
                <a:solidFill>
                  <a:srgbClr val="002060"/>
                </a:solidFill>
              </a:rPr>
              <a:t> اجازه ورود لایه های گونه های میهمان را نمی دهند</a:t>
            </a:r>
            <a:r>
              <a:rPr lang="en-MY" b="1" dirty="0" smtClean="0">
                <a:solidFill>
                  <a:srgbClr val="002060"/>
                </a:solidFill>
              </a:rPr>
              <a:t>.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fatemeh\Desktop\pic-pic\Graphite Intercalated Comp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1" y="3810000"/>
            <a:ext cx="3010674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fatemeh\Desktop\pic-pic\220px-Potassium-graphite-xtal-3D-SF-A,Graphite Intercalated Compound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57600"/>
            <a:ext cx="22479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فولرن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(Fullerene) 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0772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فرم مرموز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ی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از کربن که به عنوان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”Bucky Ball”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یا فولرن شناخته شده است، در سال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۱۹۸۵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کشف شده است.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”Bucky Ball”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شبیه یک توپ فوتبال است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Users\Public\Pictures\Fullere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048000"/>
            <a:ext cx="40386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fatemeh\Desktop\pic-pic\succer b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5000"/>
            <a:ext cx="28194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فولرن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(Fullerene)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شامل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۶۰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اتم کربن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(C)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در یک ساختار کروی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است که ۲۰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شش وجهی و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۱۲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پنج وجهی روی سطح منظم شده اند. 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هر کربن فولرن، دارای هیبرید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sp</a:t>
            </a:r>
            <a:r>
              <a:rPr lang="en-US" b="1" baseline="30000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است و با سه اتم دیگر، پیوندهای سیگما تشکیل می‌دهد. 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این کشف منجر به گسترش تحقیقات روی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C</a:t>
            </a:r>
            <a:r>
              <a:rPr lang="en-MY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60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و تنوعات این ساختار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)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مثل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ن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انولوله ها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(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گردید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این مولکول‌های قفس مانند با فرمول های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C60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،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C70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و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C78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شناخته شده‌اند.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r="47185"/>
          <a:stretch>
            <a:fillRect/>
          </a:stretch>
        </p:blipFill>
        <p:spPr bwMode="auto">
          <a:xfrm>
            <a:off x="2895600" y="4648200"/>
            <a:ext cx="2590800" cy="198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فولرن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(Fullerene)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0772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فولرن توسط روشهای متنوعی در آزمایشگاه سنتز </a:t>
            </a:r>
            <a:r>
              <a:rPr lang="fa-IR" b="1" dirty="0" smtClean="0">
                <a:solidFill>
                  <a:srgbClr val="002060"/>
                </a:solidFill>
              </a:rPr>
              <a:t>می </a:t>
            </a:r>
            <a:r>
              <a:rPr lang="ar-SA" b="1" dirty="0" smtClean="0">
                <a:solidFill>
                  <a:srgbClr val="002060"/>
                </a:solidFill>
              </a:rPr>
              <a:t>شود که همگی شامل</a:t>
            </a:r>
            <a:r>
              <a:rPr lang="fa-IR" b="1" dirty="0" smtClean="0">
                <a:solidFill>
                  <a:srgbClr val="002060"/>
                </a:solidFill>
              </a:rPr>
              <a:t>...</a:t>
            </a:r>
          </a:p>
          <a:p>
            <a:pPr lvl="1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</a:rPr>
              <a:t> تولید بخار یا پلاسمای غنی شده از کربن می باشند. 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در تمامی روشهای رایج برای سنتز فولرن در ابتدا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C60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و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C70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تولید می شوند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این مولکولها در مقادیر گرمی در آزمایشگاه تهیه می شوند و به طور تجاری در دسترس هستند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Public\Pictures\fulleren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00400"/>
            <a:ext cx="3124200" cy="2724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Public\Pictures\c20bf, fullerene c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505200"/>
            <a:ext cx="28575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نانوالیاف کربنی</a:t>
            </a:r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</a:b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ar-S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MY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Carbon </a:t>
            </a:r>
            <a:r>
              <a:rPr lang="en-MY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Nano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MY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Fibers</a:t>
            </a:r>
            <a:r>
              <a:rPr lang="en-MY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-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CNFs</a:t>
            </a:r>
            <a:r>
              <a:rPr lang="fa-I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نانوالیاف کربنی، نانوساختارهای استوانه ای با لایه های گرافن می باشند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نانوالیاف کربنی به صورت های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زیر مرتب شده اند: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مخروط انباشته (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Stacked Cones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)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فنجان (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Cups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) 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صفحات (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Plates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) 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بدون هسته توخالی (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No Hollow Core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)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،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اما با سایت های لبه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‌ای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بسیار در دیوار بیرونی</a:t>
            </a:r>
            <a:endParaRPr lang="en-US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495801"/>
            <a:ext cx="45720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fatemeh\Desktop\pic-pic\Carbon Nanofibers Stack Co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8400" y="1752600"/>
            <a:ext cx="112395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fatemeh\Desktop\pic-pic\Cup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800" y="1371600"/>
            <a:ext cx="89535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fatemeh\Desktop\pic-pic\Plat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6200" y="2286000"/>
            <a:ext cx="1752600" cy="1581150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4419600"/>
            <a:ext cx="3159579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نانوالیاف کربنی</a:t>
            </a:r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</a:br>
            <a:r>
              <a:rPr lang="ar-SA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MY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Carbon </a:t>
            </a:r>
            <a:r>
              <a:rPr lang="en-MY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Nano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MY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Fibers</a:t>
            </a:r>
            <a:r>
              <a:rPr lang="en-MY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- 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CNFs</a:t>
            </a:r>
            <a:r>
              <a:rPr lang="fa-I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229600" cy="50292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VGCFs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(فیبر کربن رشد یافته از بخار) و انواع کوچکتر آنها از نظر اندازه،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VGCNFs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(نانوالیاف کربن رشد یافته از بخار)، از جمله فیبرهای کربنی کوتاه می باشند.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VGCFs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بعلت پتانسیل آنها برای پیشرفت خواص حرارتی، الکتریکی، محافظ فرکانس و مکانیکی توجه زیادی را به خود معطوف کرده اند. 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این مواد به طور گسترده در سیستم های مختلف مانند کامپوزیت ها مورد استفاده قرار می گیرند که به دلیل خواص استثنایی و قیمت پائین آنها می باشد.</a:t>
            </a:r>
            <a:endParaRPr lang="en-US" dirty="0"/>
          </a:p>
        </p:txBody>
      </p:sp>
      <p:pic>
        <p:nvPicPr>
          <p:cNvPr id="4098" name="Picture 2" descr="C:\Users\fatemeh\Desktop\pic-pic\VGCF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0" y="4343401"/>
            <a:ext cx="4230687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نانولوله های کربنی </a:t>
            </a:r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(Carbon </a:t>
            </a:r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Nanotubes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447800"/>
            <a:ext cx="8153400" cy="50292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از زمان کشف نانولوله های کربنی در سال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۱۹۹۱،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این ساختارها به د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ل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یل خصوصیات منحصر به فرد در زمینه های بسیار متنوعی مورد توجه قرار گرفته اند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نانولوله های کربنی از واحدهای کربنی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sp</a:t>
            </a:r>
            <a:r>
              <a:rPr lang="en-MY" b="1" baseline="30000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تشکیل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شده اند.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آنها یک ساختار یکپارچه با شبکه های شش وجهی لانه زنبوری با قطر چند نانومتر و طول چند میکرومتر دارند. </a:t>
            </a:r>
            <a:endParaRPr lang="en-US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000501"/>
            <a:ext cx="4648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نانولوله های کربنی </a:t>
            </a:r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(Carbon </a:t>
            </a:r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Nanotubes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دو گروه از نانولوله های کربنی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موجود: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نانولوله های کربنی چند جداره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(Multi-Walled Carbon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Nanotubes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)  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نانولوله های کربنی تک جداره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)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(Single-Walled Carbon </a:t>
            </a:r>
            <a:r>
              <a:rPr lang="en-MY" b="1" dirty="0" err="1" smtClean="0">
                <a:solidFill>
                  <a:srgbClr val="002060"/>
                </a:solidFill>
                <a:latin typeface="Times New Roman" pitchFamily="18" charset="0"/>
              </a:rPr>
              <a:t>Nanotubes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pic>
        <p:nvPicPr>
          <p:cNvPr id="9218" name="Picture 2" descr="C:\Users\Public\Pictures\MWNT,nanotube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95600"/>
            <a:ext cx="15240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 descr="C:\Users\Public\Pictures\Uprolling-ZZ,nanotube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724400"/>
            <a:ext cx="1447800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Public\Pictures\carbon-nanotube-20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200400"/>
            <a:ext cx="33147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Public\Pictures\multi layer tub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3200400"/>
            <a:ext cx="3048000" cy="3162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نانولوله های کربنی </a:t>
            </a:r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(Carbon </a:t>
            </a:r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Nanotubes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نانولوله های کربنی چند جداره به صورت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...</a:t>
            </a:r>
          </a:p>
          <a:p>
            <a:pPr lvl="1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لوله های گرافنی متراکم و نزدیک به هم با لایه های متعددی از ورق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‌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های گرافنی تعریف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می شود.</a:t>
            </a:r>
          </a:p>
          <a:p>
            <a:pPr lvl="1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این لوله ها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با حفره ای با قطر به طور معمول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۲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تا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۲۵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نانومتر متحدالمرکز با فاصله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34/0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نانومتر از هم جدا شده اند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098" name="Picture 2" descr="C:\Users\Public\Pictures\carbon nanotubes, mul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714750"/>
            <a:ext cx="3200400" cy="2609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نانولوله های کربنی </a:t>
            </a:r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(Carbon </a:t>
            </a:r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Nanotubes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نانولوله کربنی تک جداره از یک ورقه گرافیتی تک که به طور یکپارچه پیچیده شده است تشکیل شده و یک استوانه با قطر </a:t>
            </a:r>
            <a:r>
              <a:rPr lang="fa-IR" b="1" dirty="0" smtClean="0">
                <a:solidFill>
                  <a:srgbClr val="002060"/>
                </a:solidFill>
              </a:rPr>
              <a:t>۱-۲</a:t>
            </a:r>
            <a:r>
              <a:rPr lang="ar-SA" b="1" dirty="0" smtClean="0">
                <a:solidFill>
                  <a:srgbClr val="002060"/>
                </a:solidFill>
              </a:rPr>
              <a:t> نانومتر را ایجاد کرده است</a:t>
            </a:r>
            <a:r>
              <a:rPr lang="en-MY" b="1" dirty="0" smtClean="0">
                <a:solidFill>
                  <a:srgbClr val="002060"/>
                </a:solidFill>
              </a:rPr>
              <a:t>.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نانولوله های کربنی می توانند مانند فلزات یا نیمه رسانه ها عمل کنند و با توجه به ساختار، قطر و چرخش خواص فلزی یا نیمه رسانا داشته باشند</a:t>
            </a:r>
            <a:r>
              <a:rPr lang="en-MY" b="1" dirty="0" smtClean="0">
                <a:solidFill>
                  <a:srgbClr val="002060"/>
                </a:solidFill>
              </a:rPr>
              <a:t> .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مجموعه اندازه، ساختار و توپولوژی نانولوله ها باعث ایجاد خصوصیات مکانیکی و سطحی مهم در این ترکیبات می شود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Public\Pictures\Types_of_Carbon_Nanotubes.pn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743200" y="3924300"/>
            <a:ext cx="5105400" cy="2694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انواع </a:t>
            </a:r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گونه های </a:t>
            </a: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کربن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" y="13716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ساختارهای کربنی گستره وسیعی از تنوع و کاربرد را در شیمی به خود اختصاص داده</a:t>
            </a:r>
            <a:r>
              <a:rPr lang="ar-SA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‌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اند. 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این گستردگی به دلیل شیمی خاص اتم‌های کربن است. 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5362" name="Picture 2" descr="C:\Users\fatemeh\Desktop\pic-pic\carbon-in-press-2012,Carbon Nanofibers CNFs.bmp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3124200" y="2946400"/>
            <a:ext cx="5076825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 descr="C:\Users\fatemeh\Desktop\pic-pic\Carbon at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" y="2286000"/>
            <a:ext cx="2619375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نانولوله های کربنی </a:t>
            </a:r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(Carbon </a:t>
            </a:r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Nanotubes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153400" cy="51054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ساختار نانولوله های کربنی از کربن های هیبرید شده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MY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r-SA" b="1" dirty="0" smtClean="0">
                <a:solidFill>
                  <a:srgbClr val="002060"/>
                </a:solidFill>
              </a:rPr>
              <a:t> تشکیل شده است که به طور قابل توجه از کربن های هیبرید شده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MY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SA" b="1" dirty="0" smtClean="0">
                <a:solidFill>
                  <a:srgbClr val="002060"/>
                </a:solidFill>
              </a:rPr>
              <a:t> در الماس قویتر هستند. 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نانولوله های کربنی پایداری شیمیایی خوبی دار</a:t>
            </a:r>
            <a:r>
              <a:rPr lang="fa-IR" b="1" dirty="0" smtClean="0">
                <a:solidFill>
                  <a:srgbClr val="002060"/>
                </a:solidFill>
              </a:rPr>
              <a:t>ن</a:t>
            </a:r>
            <a:r>
              <a:rPr lang="ar-SA" b="1" dirty="0" smtClean="0">
                <a:solidFill>
                  <a:srgbClr val="002060"/>
                </a:solidFill>
              </a:rPr>
              <a:t>د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استحکام کششی منحصر به فرد</a:t>
            </a:r>
            <a:r>
              <a:rPr lang="fa-IR" b="1" dirty="0" smtClean="0">
                <a:solidFill>
                  <a:srgbClr val="002060"/>
                </a:solidFill>
              </a:rPr>
              <a:t>ی دارند</a:t>
            </a:r>
            <a:r>
              <a:rPr lang="ar-SA" b="1" dirty="0" smtClean="0">
                <a:solidFill>
                  <a:srgbClr val="002060"/>
                </a:solidFill>
              </a:rPr>
              <a:t> (</a:t>
            </a:r>
            <a:r>
              <a:rPr lang="fa-IR" b="1" dirty="0" smtClean="0">
                <a:solidFill>
                  <a:srgbClr val="002060"/>
                </a:solidFill>
              </a:rPr>
              <a:t>۱۰۰</a:t>
            </a:r>
            <a:r>
              <a:rPr lang="ar-SA" b="1" dirty="0" smtClean="0">
                <a:solidFill>
                  <a:srgbClr val="002060"/>
                </a:solidFill>
              </a:rPr>
              <a:t> برابر بیشتر از استیل و </a:t>
            </a:r>
            <a:r>
              <a:rPr lang="fa-IR" b="1" dirty="0" smtClean="0">
                <a:solidFill>
                  <a:srgbClr val="002060"/>
                </a:solidFill>
              </a:rPr>
              <a:t>۱۰</a:t>
            </a:r>
            <a:r>
              <a:rPr lang="ar-SA" b="1" dirty="0" smtClean="0">
                <a:solidFill>
                  <a:srgbClr val="002060"/>
                </a:solidFill>
              </a:rPr>
              <a:t> برابر قویتر از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Kelvar</a:t>
            </a:r>
            <a:r>
              <a:rPr lang="ar-SA" b="1" dirty="0" smtClean="0">
                <a:solidFill>
                  <a:srgbClr val="002060"/>
                </a:solidFill>
              </a:rPr>
              <a:t> (مارک تجاری برای فیبر های سنتزی پارا آمید)</a:t>
            </a:r>
            <a:r>
              <a:rPr lang="fa-IR" b="1" dirty="0" smtClean="0">
                <a:solidFill>
                  <a:srgbClr val="002060"/>
                </a:solidFill>
              </a:rPr>
              <a:t>).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 مدول یانگ بالا</a:t>
            </a:r>
            <a:r>
              <a:rPr lang="fa-IR" b="1" dirty="0" smtClean="0">
                <a:solidFill>
                  <a:srgbClr val="002060"/>
                </a:solidFill>
              </a:rPr>
              <a:t> دارند.</a:t>
            </a:r>
          </a:p>
          <a:p>
            <a:pPr lvl="1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</a:rPr>
              <a:t> مدول الاستیسیته: نسبت تنش به کرنش مواد جامد خطی در پایین تر از استحکام تسلیم</a:t>
            </a:r>
            <a:r>
              <a:rPr lang="fa-IR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می باشند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</a:p>
          <a:p>
            <a:pPr lvl="1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</a:rPr>
              <a:t> استحکام تسلیم </a:t>
            </a:r>
            <a:r>
              <a:rPr lang="en-MY" b="1" dirty="0" smtClean="0">
                <a:solidFill>
                  <a:srgbClr val="002060"/>
                </a:solidFill>
              </a:rPr>
              <a:t>:</a:t>
            </a:r>
            <a:r>
              <a:rPr lang="ar-SA" b="1" dirty="0" smtClean="0">
                <a:solidFill>
                  <a:srgbClr val="002060"/>
                </a:solidFill>
              </a:rPr>
              <a:t>میزان تنشی که باعث آغاز تغییر فرم پلاستیک یا شارش ماده می شود (</a:t>
            </a:r>
            <a:r>
              <a:rPr lang="fa-IR" b="1" dirty="0" smtClean="0">
                <a:solidFill>
                  <a:srgbClr val="002060"/>
                </a:solidFill>
              </a:rPr>
              <a:t>۷ </a:t>
            </a:r>
            <a:r>
              <a:rPr lang="ar-SA" b="1" dirty="0" smtClean="0">
                <a:solidFill>
                  <a:srgbClr val="002060"/>
                </a:solidFill>
              </a:rPr>
              <a:t>برابر استیل)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نانولوله های کربنی </a:t>
            </a:r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(Carbon </a:t>
            </a:r>
            <a:r>
              <a:rPr lang="en-US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Nanotubes</a:t>
            </a:r>
            <a:r>
              <a:rPr lang="en-US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1534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نانولوله های کربنی با مساحت سطح تا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en-MY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fa-IR" b="1" dirty="0" smtClean="0">
                <a:solidFill>
                  <a:srgbClr val="002060"/>
                </a:solidFill>
              </a:rPr>
              <a:t>۱۵۰۰</a:t>
            </a:r>
            <a:r>
              <a:rPr lang="ar-SA" b="1" dirty="0" smtClean="0">
                <a:solidFill>
                  <a:srgbClr val="002060"/>
                </a:solidFill>
              </a:rPr>
              <a:t> از آلومینوم سبک تر</a:t>
            </a:r>
            <a:r>
              <a:rPr lang="fa-IR" b="1" dirty="0" smtClean="0">
                <a:solidFill>
                  <a:srgbClr val="002060"/>
                </a:solidFill>
              </a:rPr>
              <a:t>هستند.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تا دماهای بالای</a:t>
            </a:r>
            <a:r>
              <a:rPr lang="en-MY" b="1" dirty="0" smtClean="0">
                <a:solidFill>
                  <a:srgbClr val="002060"/>
                </a:solidFill>
              </a:rPr>
              <a:t> °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a-IR" b="1" dirty="0" smtClean="0">
                <a:solidFill>
                  <a:srgbClr val="002060"/>
                </a:solidFill>
              </a:rPr>
              <a:t>۱۰۰۰</a:t>
            </a:r>
            <a:r>
              <a:rPr lang="ar-SA" b="1" dirty="0" smtClean="0">
                <a:solidFill>
                  <a:srgbClr val="002060"/>
                </a:solidFill>
              </a:rPr>
              <a:t> پایداری حرارتی دارد و هدایت حرارتی آن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mK</a:t>
            </a:r>
            <a:r>
              <a:rPr lang="en-MY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</a:t>
            </a:r>
            <a:r>
              <a:rPr lang="fa-IR" b="1" dirty="0" smtClean="0">
                <a:solidFill>
                  <a:srgbClr val="002060"/>
                </a:solidFill>
              </a:rPr>
              <a:t>۶۰۰۰</a:t>
            </a:r>
            <a:r>
              <a:rPr lang="ar-SA" b="1" dirty="0" smtClean="0">
                <a:solidFill>
                  <a:srgbClr val="002060"/>
                </a:solidFill>
              </a:rPr>
              <a:t> است که دو برابر الماس می باشد. 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مهم این که الکترونها بسته به نحوه آرایش نانولوله های کربنی به طور متفاوتی در طول نانو لوله حرکت می کنند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</a:p>
          <a:p>
            <a:pPr lvl="1">
              <a:buClr>
                <a:srgbClr val="FF0066"/>
              </a:buClr>
              <a:buFont typeface="Wingdings" pitchFamily="2" charset="2"/>
              <a:buChar char="§"/>
            </a:pPr>
            <a:r>
              <a:rPr lang="fa-IR" b="1" dirty="0" smtClean="0">
                <a:solidFill>
                  <a:srgbClr val="002060"/>
                </a:solidFill>
              </a:rPr>
              <a:t>این حالت</a:t>
            </a:r>
            <a:r>
              <a:rPr lang="ar-SA" b="1" dirty="0" smtClean="0">
                <a:solidFill>
                  <a:srgbClr val="002060"/>
                </a:solidFill>
              </a:rPr>
              <a:t> باعث ایجاد خصوصیات نیمه رسانه یا فلزی در این مواد می شود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C:\Users\Public\Pictures\230px-Nanotub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114800"/>
            <a:ext cx="3550024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روش های شناخته شده برای تهیه نانولوله های کربنی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5240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فرساب یا قطع لیزری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(Laser ablation)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تخلیه قوس الکتریک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  (Electric ARC discharge) 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تجزيه کاتالیزوری هيدروكربن ها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تبدیل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CO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با فشار بالا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 (HIPCO) 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لایه نشانی بخار شیمیایی مواد آلی فلزی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(MOCVD)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در این روش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CNT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با کایرالیته، قطر و طول متفاوت سنتز می شود. 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کربن‌هایی که در ساختار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CNT 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شرکت نکرده‌اند و باقیمانده کاتالیستهای فلزی در محصول نهایی وجود دارند. 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خارج کردن محصولات فر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ع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ی و ناخالصی ها نسبت به تهیه این ترکیبات بسیار پرهزینه تر می باشد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endParaRPr lang="en-US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3074" name="Picture 2" descr="C:\Users\fatemeh\Desktop\pic-pic\carbon nanotubes prepa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29718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گرافن</a:t>
            </a: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Graphene</a:t>
            </a:r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0772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گرافن ورقه ای دو بعدی (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ar-SA" b="1" dirty="0" smtClean="0">
                <a:solidFill>
                  <a:srgbClr val="002060"/>
                </a:solidFill>
              </a:rPr>
              <a:t>-2) از اتم های کربن در یک پیکربندی شش ضلعی می باشد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اتم ها با هیبرید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MY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MY" b="1" dirty="0" smtClean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به هم متصل شده اند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 صفحات گرافن با کنار هم قرار گرفتن اتم‏های کربن تشکیل می‏شوند.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fatemeh\Desktop\pic-pic\bilayer-graphene-cv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19400"/>
            <a:ext cx="6935821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گرافن</a:t>
            </a: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Graphene</a:t>
            </a:r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در يک صف</a:t>
            </a:r>
            <a:r>
              <a:rPr lang="ar-SA" b="1" dirty="0" smtClean="0">
                <a:solidFill>
                  <a:srgbClr val="002060"/>
                </a:solidFill>
              </a:rPr>
              <a:t>حه گرافن، هر اتم کربن با 3 اتم کربن دیگر پیوند داده است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این سه پیوند در یک صفحه قرار دارند و زوایای بین آن‏ها با یکدیگر مساوی و برابر با °120 است. 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در این حالت، اتم‏های کربن در وضعیتی قرار می‏گیرند که شبکه‏‌ای از شش ضلعی‏های منتظم را ایجاد می‏کنند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این ایده‏آل‏ترین حالت یک صفحه‏ گرافن است. 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ساختار اتمی صفحه گرافن: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endParaRPr lang="en-US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724400"/>
            <a:ext cx="3733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Public\Pictures\carbon nano fi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39624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گرافن</a:t>
            </a: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Graphene</a:t>
            </a:r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5240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در برخی مواقع، شکل صفحه</a:t>
            </a:r>
            <a:r>
              <a:rPr lang="fa-IR" b="1" dirty="0" smtClean="0">
                <a:solidFill>
                  <a:srgbClr val="002060"/>
                </a:solidFill>
              </a:rPr>
              <a:t> گرافن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fa-IR" b="1" dirty="0" smtClean="0">
                <a:solidFill>
                  <a:srgbClr val="002060"/>
                </a:solidFill>
              </a:rPr>
              <a:t>به گونه‏ای تغییر می‏کند که در آن پنج‌ضلعی‏ها و هفت‌ضلعی‏هایی نيز ایجاد می‏شود. 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طول پیوند کربن ـ کربن در گرافن در حدود </a:t>
            </a:r>
            <a:r>
              <a:rPr lang="fa-IR" b="1" dirty="0" smtClean="0">
                <a:solidFill>
                  <a:srgbClr val="002060"/>
                </a:solidFill>
              </a:rPr>
              <a:t>0</a:t>
            </a:r>
            <a:r>
              <a:rPr lang="ar-SA" b="1" dirty="0" smtClean="0">
                <a:solidFill>
                  <a:srgbClr val="002060"/>
                </a:solidFill>
              </a:rPr>
              <a:t>/142 نانومتر است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گرافن تک لایه ساختار زیر بنایی برای ساخت ساختار‌های کربنی می باشد که اگر بر روی هم قرار بگیرند توده سه بعدی گرافیت را تشکیل می‌دهند. 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بر هم کنش بین این صفحات از نوع واندر‌والسی با فاصله بین صفحه ای </a:t>
            </a:r>
            <a:r>
              <a:rPr lang="fa-IR" b="1" dirty="0" smtClean="0">
                <a:solidFill>
                  <a:srgbClr val="002060"/>
                </a:solidFill>
              </a:rPr>
              <a:t>0</a:t>
            </a:r>
            <a:r>
              <a:rPr lang="ar-SA" b="1" dirty="0" smtClean="0">
                <a:solidFill>
                  <a:srgbClr val="002060"/>
                </a:solidFill>
              </a:rPr>
              <a:t>/335 نانومتر می‌باشد. 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اگر تک لایه گرافنی حول محوری لوله شود نانو لوله کربنی شبه یک بعدی و</a:t>
            </a:r>
            <a:r>
              <a:rPr lang="fa-IR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اگر به صورت کروی پیچانده شود فولرین شبه صفر بعدی را شکل می‌دهد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انواع دیگر کربن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447800"/>
            <a:ext cx="8229600" cy="50292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کربنهای آمورف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کربن شیشه ای 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Glassy Carbon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)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کربن سیاه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Carbon Black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کربن های متخلخل 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Porous Carbon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)</a:t>
            </a:r>
            <a:endParaRPr lang="en-US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6146" name="Picture 2" descr="C:\Users\Public\Pictures\active carb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25146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fatemeh\Desktop\pic-pic\Glassy Carbon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581400"/>
            <a:ext cx="4295775" cy="3067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fatemeh\Desktop\pic-pic\img_21678_porous carbon1--rgov-800widt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0"/>
            <a:ext cx="3124200" cy="293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بحث و نتیجه گیری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فرم‌های مختلف کربنی می‌توانند از نظر ساختار و خصوصیات بسیار متفاوت باشند. 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ساختارهای گرافن به عنوان یکی از اصلی ترین فرم های کربن معرفی شده اند. 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گرافن پایه بسیاری ترکیب های دیگر نظیر گرافیت، نانولوله کربنی و فولرین است.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انواع </a:t>
            </a:r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گونه های </a:t>
            </a: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کربن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کربن در انواع میکروسکوپی مختلفی وجود دارد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گرافیت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الماس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کربن</a:t>
            </a:r>
            <a:r>
              <a:rPr lang="ar-SA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‌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های بی شکل (آمورف)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فولرن 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Fullerene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نانو الیاف کربنی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Carbon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Nanofibers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CNFs)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نانولوله های کربنی 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Carbon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Nanotubes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, CNTs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) 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گرافن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 (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</a:rPr>
              <a:t>Graphene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)</a:t>
            </a:r>
            <a:endParaRPr lang="en-US" dirty="0"/>
          </a:p>
        </p:txBody>
      </p:sp>
      <p:pic>
        <p:nvPicPr>
          <p:cNvPr id="8194" name="Picture 2" descr="C:\Users\Public\Pictures\F0031580-Carbon_nanotube-SP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8791" y="4953000"/>
            <a:ext cx="2643809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Users\Public\Pictures\A7000292-Carbon_nanotube-SP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4038601"/>
            <a:ext cx="26035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C:\Users\Public\Pictures\nanostructures-pictures-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" y="1295400"/>
            <a:ext cx="25146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6" name="Picture 2" descr="C:\Users\fatemeh\Desktop\pic-pic\graphene_defects_fig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752600"/>
            <a:ext cx="2362200" cy="201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 descr="C:\Users\fatemeh\Desktop\pic-pic\diamond cryst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5410200"/>
            <a:ext cx="2116636" cy="12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انواع </a:t>
            </a:r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گونه های </a:t>
            </a: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کربن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Public\Pictures\Molecular_structuresFINAL, carbon nano fibr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04800" y="1600200"/>
            <a:ext cx="79248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انواع </a:t>
            </a:r>
            <a:r>
              <a:rPr lang="fa-I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گونه های </a:t>
            </a:r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کربن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0772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گرافن جدیدترین عضو خانواده مواد کربنی گرافیتی چند بعدی می باشد. </a:t>
            </a:r>
            <a:endParaRPr lang="fa-IR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فولرن به عنوان یک نانوماده صفر بعدی (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D-0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) درنظر گرفته می‌شود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نانولوله های کربنی به عنوان نانوماده یک بعدی (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D-1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) درنظر گرفته می‌شود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 گرافیت به عنوان یک ماده سه بعدی (</a:t>
            </a:r>
            <a:r>
              <a:rPr lang="en-MY" b="1" dirty="0" smtClean="0">
                <a:solidFill>
                  <a:srgbClr val="002060"/>
                </a:solidFill>
                <a:latin typeface="Times New Roman" pitchFamily="18" charset="0"/>
              </a:rPr>
              <a:t>D-3</a:t>
            </a:r>
            <a:r>
              <a:rPr lang="ar-SA" b="1" dirty="0" smtClean="0">
                <a:solidFill>
                  <a:srgbClr val="002060"/>
                </a:solidFill>
                <a:latin typeface="Times New Roman" pitchFamily="18" charset="0"/>
              </a:rPr>
              <a:t>) درنظر گرفته می‌شود</a:t>
            </a:r>
            <a:r>
              <a:rPr lang="fa-IR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در زیر خصوصیات و شاخصه فرم‌های مختلف کربن آورده شده است: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0"/>
            <a:ext cx="59436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گرافیت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گرافیت از یک ساختار شش وجهی با اتم‌های کربنی که در یک پیکربندی با پیوندهای هیبرید شده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r-SA" b="1" dirty="0" smtClean="0">
                <a:solidFill>
                  <a:srgbClr val="002060"/>
                </a:solidFill>
              </a:rPr>
              <a:t> منظم شده اند، تشکیل شده است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fa-IR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این ترتیب اتمی منجر به تشکیل صفحات لایه ای یا ورقه های 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Sheet</a:t>
            </a:r>
            <a:r>
              <a:rPr lang="ar-SA" b="1" dirty="0" smtClean="0">
                <a:solidFill>
                  <a:srgbClr val="002060"/>
                </a:solidFill>
              </a:rPr>
              <a:t>) گرافن با فاصله‌ </a:t>
            </a:r>
            <a:r>
              <a:rPr lang="fa-IR" b="1" dirty="0" smtClean="0">
                <a:solidFill>
                  <a:srgbClr val="002060"/>
                </a:solidFill>
              </a:rPr>
              <a:t>3/354</a:t>
            </a:r>
            <a:r>
              <a:rPr lang="ar-SA" b="1" dirty="0" smtClean="0">
                <a:solidFill>
                  <a:srgbClr val="002060"/>
                </a:solidFill>
              </a:rPr>
              <a:t> آنگستروم شده است. 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پیوند کووالانسی قوی بین اتم‌ها در ورقه گرافن وجود دارد. </a:t>
            </a:r>
            <a:endParaRPr lang="fa-IR" b="1" dirty="0" smtClean="0">
              <a:solidFill>
                <a:srgbClr val="002060"/>
              </a:solidFill>
            </a:endParaRPr>
          </a:p>
        </p:txBody>
      </p:sp>
      <p:pic>
        <p:nvPicPr>
          <p:cNvPr id="14339" name="Picture 3" descr="C:\Users\fatemeh\Desktop\pic-pic\Structure-Graphite 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657600"/>
            <a:ext cx="79248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گرافیت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19200"/>
            <a:ext cx="8153400" cy="50292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بر خلاف الماس، نیروهای ضعیف واندروالس بین صفحات لایه ای وجود دارد تا آنها را کنار هم نگه دارد. 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به دلیل این برهمکنشهای ضعیف ورقه های گرافن (یک تک لایه از گرافیت) در سراسر هر لایه روی هم </a:t>
            </a:r>
            <a:r>
              <a:rPr lang="fa-IR" b="1" dirty="0" smtClean="0">
                <a:solidFill>
                  <a:srgbClr val="002060"/>
                </a:solidFill>
              </a:rPr>
              <a:t>می </a:t>
            </a:r>
            <a:r>
              <a:rPr lang="ar-SA" b="1" dirty="0" smtClean="0">
                <a:solidFill>
                  <a:srgbClr val="002060"/>
                </a:solidFill>
              </a:rPr>
              <a:t>لغزند وخصوصیت یک روان کننده خوب را به این ماده می ده</a:t>
            </a:r>
            <a:r>
              <a:rPr lang="fa-IR" b="1" dirty="0" smtClean="0">
                <a:solidFill>
                  <a:srgbClr val="002060"/>
                </a:solidFill>
              </a:rPr>
              <a:t>ن</a:t>
            </a:r>
            <a:r>
              <a:rPr lang="ar-SA" b="1" dirty="0" smtClean="0">
                <a:solidFill>
                  <a:srgbClr val="002060"/>
                </a:solidFill>
              </a:rPr>
              <a:t>د.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endParaRPr lang="en-US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5" name="Picture 2" descr="C:\Users\fatemeh\Desktop\pic-pic\graphite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895600" y="3352800"/>
            <a:ext cx="35814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گرافیت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B0553E-AA25-4EF8-B191-2C07F622213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12954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 انواع دیگری از مواد کربنی با هیبربد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r-SA" b="1" dirty="0" smtClean="0">
                <a:solidFill>
                  <a:srgbClr val="002060"/>
                </a:solidFill>
              </a:rPr>
              <a:t> وجود دارند. </a:t>
            </a:r>
            <a:endParaRPr lang="fa-IR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q"/>
            </a:pPr>
            <a:r>
              <a:rPr lang="ar-SA" b="1" dirty="0" smtClean="0">
                <a:solidFill>
                  <a:srgbClr val="002060"/>
                </a:solidFill>
              </a:rPr>
              <a:t>زمانی که ابعاد صفحه ای ورقه های گرافن کوچک است و فاصله بین آنها بزرگ باشد، این کربن به عنوان غیر متبلور (آمورف) طبقه بندی می شود</a:t>
            </a:r>
            <a:r>
              <a:rPr lang="fa-IR" b="1" dirty="0" smtClean="0">
                <a:solidFill>
                  <a:srgbClr val="002060"/>
                </a:solidFill>
              </a:rPr>
              <a:t>.</a:t>
            </a:r>
          </a:p>
          <a:p>
            <a:pPr lvl="1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ar-SA" b="1" dirty="0" smtClean="0">
                <a:solidFill>
                  <a:srgbClr val="002060"/>
                </a:solidFill>
              </a:rPr>
              <a:t>پودرها، کربن شیشه ای</a:t>
            </a:r>
            <a:r>
              <a:rPr lang="fa-IR" b="1" dirty="0" smtClean="0">
                <a:solidFill>
                  <a:srgbClr val="002060"/>
                </a:solidFill>
              </a:rPr>
              <a:t> از جمله مواد آمورف محسوب می شوند.</a:t>
            </a:r>
            <a:endParaRPr lang="en-US" dirty="0"/>
          </a:p>
        </p:txBody>
      </p:sp>
      <p:pic>
        <p:nvPicPr>
          <p:cNvPr id="13314" name="Picture 2" descr="C:\Users\fatemeh\Desktop\pic-pic\graphite stru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429000"/>
            <a:ext cx="51054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any Handboo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mpany Handbook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B Lotus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B Lotus" pitchFamily="2" charset="-78"/>
          </a:defRPr>
        </a:defPPr>
      </a:lstStyle>
    </a:lnDef>
  </a:objectDefaults>
  <a:extraClrSchemeLst>
    <a:extraClrScheme>
      <a:clrScheme name="Company Handbook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9933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5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6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 Handbook</Template>
  <TotalTime>3969</TotalTime>
  <Words>2388</Words>
  <Application>Microsoft Office PowerPoint</Application>
  <PresentationFormat>On-screen Show (4:3)</PresentationFormat>
  <Paragraphs>209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Arial Black</vt:lpstr>
      <vt:lpstr>B Jalal</vt:lpstr>
      <vt:lpstr>B Lotus</vt:lpstr>
      <vt:lpstr>B Nazanin</vt:lpstr>
      <vt:lpstr>B Titr</vt:lpstr>
      <vt:lpstr>B Yekan</vt:lpstr>
      <vt:lpstr>ITC Avant Garde Gothic</vt:lpstr>
      <vt:lpstr>Times New Roman</vt:lpstr>
      <vt:lpstr>Wingdings</vt:lpstr>
      <vt:lpstr>Company Handbook</vt:lpstr>
      <vt:lpstr>معرفی انواع صورت‌های کربن (1)</vt:lpstr>
      <vt:lpstr>PowerPoint Presentation</vt:lpstr>
      <vt:lpstr>انواع گونه های کربن</vt:lpstr>
      <vt:lpstr>انواع گونه های کربن</vt:lpstr>
      <vt:lpstr>انواع گونه های کربن</vt:lpstr>
      <vt:lpstr>انواع گونه های کربن</vt:lpstr>
      <vt:lpstr>گرافیت</vt:lpstr>
      <vt:lpstr>گرافیت</vt:lpstr>
      <vt:lpstr>گرافیت</vt:lpstr>
      <vt:lpstr> گرافیت پیرولیتی با نظم بسیار بالا  (Highly Oriented Pyrolytic Graphite-HOPG)</vt:lpstr>
      <vt:lpstr> گرافیت پیرولیتی با نظم بسیار بالا  (Highly Oriented Pyrolytic Graphite-HOPG)</vt:lpstr>
      <vt:lpstr> گرافیت پیرولیتی با نظم بسیار بالا  (Highly Oriented Pyrolytic Graphite-HOPG)</vt:lpstr>
      <vt:lpstr>گرافیت پیرولیتی با نظم بسیار بالا  (Highly Oriented Pyrolytic Graphite-HOPG)</vt:lpstr>
      <vt:lpstr>الماس (Diamond) </vt:lpstr>
      <vt:lpstr>الماس (Diamond) </vt:lpstr>
      <vt:lpstr> الماس واره(Diamondoid) </vt:lpstr>
      <vt:lpstr> الماس واره(Diamondoid) </vt:lpstr>
      <vt:lpstr> الماس واره(Diamondoid) </vt:lpstr>
      <vt:lpstr> الماس واره(Diamondoid) </vt:lpstr>
      <vt:lpstr> ترکیبات بین لایه ای گرافیت  (Graphite Intercalated Compounds, GICs)</vt:lpstr>
      <vt:lpstr>فولرن(Fullerene) </vt:lpstr>
      <vt:lpstr>فولرن(Fullerene) </vt:lpstr>
      <vt:lpstr>فولرن(Fullerene) </vt:lpstr>
      <vt:lpstr>نانوالیاف کربنی  (Carbon Nano Fibers - CNFs)</vt:lpstr>
      <vt:lpstr>نانوالیاف کربنی  (Carbon Nano Fibers - CNFs)</vt:lpstr>
      <vt:lpstr>نانولوله های کربنی  (Carbon Nanotubes)</vt:lpstr>
      <vt:lpstr>نانولوله های کربنی  (Carbon Nanotubes)</vt:lpstr>
      <vt:lpstr>نانولوله های کربنی  (Carbon Nanotubes)</vt:lpstr>
      <vt:lpstr>نانولوله های کربنی  (Carbon Nanotubes)</vt:lpstr>
      <vt:lpstr>نانولوله های کربنی  (Carbon Nanotubes)</vt:lpstr>
      <vt:lpstr>نانولوله های کربنی  (Carbon Nanotubes)</vt:lpstr>
      <vt:lpstr>روش های شناخته شده برای تهیه نانولوله های کربنی</vt:lpstr>
      <vt:lpstr> گرافن (Graphene)</vt:lpstr>
      <vt:lpstr>گرافن (Graphene)</vt:lpstr>
      <vt:lpstr>گرافن (Graphene)</vt:lpstr>
      <vt:lpstr>انواع دیگر کربن</vt:lpstr>
      <vt:lpstr>بحث و نتیجه گیری</vt:lpstr>
      <vt:lpstr>PowerPoint Presentation</vt:lpstr>
      <vt:lpstr>PowerPoint Presentation</vt:lpstr>
    </vt:vector>
  </TitlesOfParts>
  <Company>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>Miliardiom</dc:subject>
  <dc:creator>Ghader Asadi</dc:creator>
  <cp:lastModifiedBy>Dr</cp:lastModifiedBy>
  <cp:revision>175</cp:revision>
  <cp:lastPrinted>1601-01-01T00:00:00Z</cp:lastPrinted>
  <dcterms:created xsi:type="dcterms:W3CDTF">2006-10-30T07:12:20Z</dcterms:created>
  <dcterms:modified xsi:type="dcterms:W3CDTF">2018-10-13T23:51:00Z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