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5" r:id="rId2"/>
    <p:sldId id="266" r:id="rId3"/>
    <p:sldId id="260" r:id="rId4"/>
    <p:sldId id="292" r:id="rId5"/>
    <p:sldId id="307" r:id="rId6"/>
    <p:sldId id="293" r:id="rId7"/>
    <p:sldId id="294" r:id="rId8"/>
    <p:sldId id="308" r:id="rId9"/>
    <p:sldId id="268" r:id="rId10"/>
    <p:sldId id="309" r:id="rId11"/>
    <p:sldId id="295" r:id="rId12"/>
    <p:sldId id="270" r:id="rId13"/>
    <p:sldId id="296" r:id="rId14"/>
    <p:sldId id="271" r:id="rId15"/>
    <p:sldId id="288" r:id="rId16"/>
    <p:sldId id="297" r:id="rId17"/>
    <p:sldId id="289" r:id="rId18"/>
    <p:sldId id="298" r:id="rId19"/>
    <p:sldId id="299" r:id="rId20"/>
    <p:sldId id="290" r:id="rId21"/>
    <p:sldId id="274" r:id="rId22"/>
    <p:sldId id="300" r:id="rId23"/>
    <p:sldId id="275" r:id="rId24"/>
    <p:sldId id="301" r:id="rId25"/>
    <p:sldId id="302" r:id="rId26"/>
    <p:sldId id="276" r:id="rId27"/>
    <p:sldId id="305" r:id="rId28"/>
    <p:sldId id="277" r:id="rId29"/>
    <p:sldId id="278" r:id="rId30"/>
    <p:sldId id="303" r:id="rId31"/>
    <p:sldId id="280" r:id="rId32"/>
    <p:sldId id="304" r:id="rId33"/>
    <p:sldId id="282" r:id="rId34"/>
    <p:sldId id="306" r:id="rId35"/>
    <p:sldId id="267" r:id="rId36"/>
    <p:sldId id="264" r:id="rId37"/>
  </p:sldIdLst>
  <p:sldSz cx="9144000" cy="6858000" type="screen4x3"/>
  <p:notesSz cx="6934200" cy="939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B Lotus" pitchFamily="2" charset="-78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B Lotus" pitchFamily="2" charset="-78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B Lotus" pitchFamily="2" charset="-78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B Lotus" pitchFamily="2" charset="-78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B Lotus" pitchFamily="2" charset="-78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B Lotus" pitchFamily="2" charset="-78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B Lotus" pitchFamily="2" charset="-78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B Lotus" pitchFamily="2" charset="-78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B Lotus" pitchFamily="2" charset="-7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A50021"/>
    <a:srgbClr val="FF0066"/>
    <a:srgbClr val="E331E7"/>
    <a:srgbClr val="0000FF"/>
    <a:srgbClr val="00FF00"/>
    <a:srgbClr val="33CCFF"/>
    <a:srgbClr val="CC00CC"/>
    <a:srgbClr val="E95909"/>
    <a:srgbClr val="EC6E06"/>
    <a:srgbClr val="F780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44" autoAdjust="0"/>
    <p:restoredTop sz="94783" autoAdjust="0"/>
  </p:normalViewPr>
  <p:slideViewPr>
    <p:cSldViewPr>
      <p:cViewPr>
        <p:scale>
          <a:sx n="70" d="100"/>
          <a:sy n="70" d="100"/>
        </p:scale>
        <p:origin x="-86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868" y="-114"/>
      </p:cViewPr>
      <p:guideLst>
        <p:guide orient="horz" pos="2960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30051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926513"/>
            <a:ext cx="30051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B859DC2F-18DC-421E-8E25-8119B6571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9500" y="6858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95800"/>
            <a:ext cx="5105400" cy="4191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54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9154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cs typeface="Arial" pitchFamily="34" charset="0"/>
              </a:defRPr>
            </a:lvl1pPr>
          </a:lstStyle>
          <a:p>
            <a:pPr>
              <a:defRPr/>
            </a:pPr>
            <a:fld id="{41CA446C-7A14-4C1E-9187-BB474CE84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61963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2392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8747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49438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0" y="685800"/>
            <a:ext cx="4775200" cy="358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0" y="685800"/>
            <a:ext cx="4775200" cy="358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0" y="685800"/>
            <a:ext cx="4775200" cy="358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0" y="685800"/>
            <a:ext cx="4775200" cy="358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2743200"/>
          </a:xfrm>
          <a:prstGeom prst="rect">
            <a:avLst/>
          </a:prstGeom>
          <a:solidFill>
            <a:srgbClr val="EC6E0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sadi\Desktop\sriped-BG.jpg"/>
          <p:cNvPicPr>
            <a:picLocks noChangeAspect="1" noChangeArrowheads="1"/>
          </p:cNvPicPr>
          <p:nvPr userDrawn="1"/>
        </p:nvPicPr>
        <p:blipFill>
          <a:blip r:embed="rId2"/>
          <a:srcRect l="15573" r="36511" b="76042"/>
          <a:stretch>
            <a:fillRect/>
          </a:stretch>
        </p:blipFill>
        <p:spPr bwMode="auto">
          <a:xfrm>
            <a:off x="0" y="3810000"/>
            <a:ext cx="9144000" cy="3048000"/>
          </a:xfrm>
          <a:prstGeom prst="rect">
            <a:avLst/>
          </a:prstGeom>
          <a:noFill/>
        </p:spPr>
      </p:pic>
      <p:pic>
        <p:nvPicPr>
          <p:cNvPr id="25602" name="Picture 2" descr="C:\Users\Asadi\Desktop\Untitled-1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40000"/>
          </a:blip>
          <a:srcRect/>
          <a:stretch>
            <a:fillRect/>
          </a:stretch>
        </p:blipFill>
        <p:spPr bwMode="auto">
          <a:xfrm>
            <a:off x="7467601" y="381001"/>
            <a:ext cx="1281113" cy="1086692"/>
          </a:xfrm>
          <a:prstGeom prst="rect">
            <a:avLst/>
          </a:prstGeom>
          <a:noFill/>
        </p:spPr>
      </p:pic>
      <p:grpSp>
        <p:nvGrpSpPr>
          <p:cNvPr id="22" name="Group 21"/>
          <p:cNvGrpSpPr/>
          <p:nvPr userDrawn="1"/>
        </p:nvGrpSpPr>
        <p:grpSpPr>
          <a:xfrm>
            <a:off x="115911" y="6108879"/>
            <a:ext cx="2843011" cy="736242"/>
            <a:chOff x="-227526" y="6121758"/>
            <a:chExt cx="3070536" cy="736242"/>
          </a:xfrm>
        </p:grpSpPr>
        <p:sp>
          <p:nvSpPr>
            <p:cNvPr id="16" name="Rectangle 15"/>
            <p:cNvSpPr txBox="1">
              <a:spLocks noChangeArrowheads="1"/>
            </p:cNvSpPr>
            <p:nvPr userDrawn="1"/>
          </p:nvSpPr>
          <p:spPr bwMode="auto">
            <a:xfrm>
              <a:off x="-216795" y="6121758"/>
              <a:ext cx="3059805" cy="479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ctr" anchorCtr="0" compatLnSpc="1">
              <a:prstTxWarp prst="textNoShape">
                <a:avLst/>
              </a:prstTxWarp>
            </a:bodyPr>
            <a:lstStyle>
              <a:lvl1pPr algn="r">
                <a:defRPr b="1" baseline="0">
                  <a:cs typeface="B Jalal" pitchFamily="2" charset="-78"/>
                </a:defRPr>
              </a:lvl1pPr>
            </a:lstStyle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B Yekan" pitchFamily="2" charset="-78"/>
                </a:rPr>
                <a:t>سیستم جامع آموزش فناوری نانو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endParaRPr>
            </a:p>
          </p:txBody>
        </p:sp>
        <p:sp>
          <p:nvSpPr>
            <p:cNvPr id="18" name="Rectangle 15"/>
            <p:cNvSpPr txBox="1">
              <a:spLocks noChangeArrowheads="1"/>
            </p:cNvSpPr>
            <p:nvPr userDrawn="1"/>
          </p:nvSpPr>
          <p:spPr bwMode="auto">
            <a:xfrm>
              <a:off x="-227526" y="6378031"/>
              <a:ext cx="3059805" cy="479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ctr" anchorCtr="0" compatLnSpc="1">
              <a:prstTxWarp prst="textNoShape">
                <a:avLst/>
              </a:prstTxWarp>
            </a:bodyPr>
            <a:lstStyle>
              <a:lvl1pPr algn="r">
                <a:defRPr b="1" baseline="0">
                  <a:cs typeface="B Jalal" pitchFamily="2" charset="-78"/>
                </a:defRPr>
              </a:lvl1pPr>
            </a:lstStyle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0" cap="none" spc="110" normalizeH="0" baseline="0" noProof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ITC Avant Garde Gothic" pitchFamily="34" charset="0"/>
                  <a:ea typeface="+mj-ea"/>
                  <a:cs typeface="B Yekan" pitchFamily="2" charset="-78"/>
                </a:rPr>
                <a:t>http://edu.nano.ir</a:t>
              </a:r>
            </a:p>
          </p:txBody>
        </p:sp>
      </p:grpSp>
      <p:cxnSp>
        <p:nvCxnSpPr>
          <p:cNvPr id="20" name="Straight Connector 19"/>
          <p:cNvCxnSpPr/>
          <p:nvPr userDrawn="1"/>
        </p:nvCxnSpPr>
        <p:spPr bwMode="auto">
          <a:xfrm rot="5400000">
            <a:off x="2719053" y="6514026"/>
            <a:ext cx="5334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Straight Connector 20"/>
          <p:cNvCxnSpPr/>
          <p:nvPr userDrawn="1"/>
        </p:nvCxnSpPr>
        <p:spPr bwMode="auto">
          <a:xfrm rot="5400000">
            <a:off x="-37307" y="6514026"/>
            <a:ext cx="5334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ctangle 15"/>
          <p:cNvSpPr txBox="1">
            <a:spLocks noChangeArrowheads="1"/>
          </p:cNvSpPr>
          <p:nvPr userDrawn="1"/>
        </p:nvSpPr>
        <p:spPr bwMode="auto">
          <a:xfrm>
            <a:off x="6428705" y="6364312"/>
            <a:ext cx="2452075" cy="40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b="1" baseline="0">
                <a:cs typeface="B Jalal" pitchFamily="2" charset="-78"/>
              </a:defRPr>
            </a:lvl1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ستاد ویژه توسعه فناوری نانو</a:t>
            </a:r>
            <a:endParaRPr kumimoji="0" lang="en-US" sz="165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j-ea"/>
              <a:cs typeface="B Yekan" pitchFamily="2" charset="-78"/>
            </a:endParaRP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0" y="2704545"/>
            <a:ext cx="9144000" cy="1156648"/>
            <a:chOff x="0" y="1981200"/>
            <a:chExt cx="9144000" cy="1156648"/>
          </a:xfrm>
          <a:solidFill>
            <a:srgbClr val="7030A0"/>
          </a:solidFill>
        </p:grpSpPr>
        <p:sp>
          <p:nvSpPr>
            <p:cNvPr id="30" name="Rectangle 29"/>
            <p:cNvSpPr>
              <a:spLocks noChangeArrowheads="1"/>
            </p:cNvSpPr>
            <p:nvPr userDrawn="1"/>
          </p:nvSpPr>
          <p:spPr bwMode="auto">
            <a:xfrm>
              <a:off x="0" y="1981200"/>
              <a:ext cx="9144000" cy="1143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2" name="Freeform 31"/>
            <p:cNvSpPr>
              <a:spLocks noChangeArrowheads="1"/>
            </p:cNvSpPr>
            <p:nvPr userDrawn="1"/>
          </p:nvSpPr>
          <p:spPr bwMode="auto">
            <a:xfrm flipH="1">
              <a:off x="8947482" y="1981200"/>
              <a:ext cx="196518" cy="1156648"/>
            </a:xfrm>
            <a:custGeom>
              <a:avLst/>
              <a:gdLst>
                <a:gd name="connsiteX0" fmla="*/ 0 w 2"/>
                <a:gd name="connsiteY0" fmla="*/ 1 h 2"/>
                <a:gd name="connsiteX1" fmla="*/ 1 w 2"/>
                <a:gd name="connsiteY1" fmla="*/ 0 h 2"/>
                <a:gd name="connsiteX2" fmla="*/ 2 w 2"/>
                <a:gd name="connsiteY2" fmla="*/ 1 h 2"/>
                <a:gd name="connsiteX3" fmla="*/ 1 w 2"/>
                <a:gd name="connsiteY3" fmla="*/ 2 h 2"/>
                <a:gd name="connsiteX4" fmla="*/ 0 w 2"/>
                <a:gd name="connsiteY4" fmla="*/ 1 h 2"/>
                <a:gd name="connsiteX0" fmla="*/ 0 w 1"/>
                <a:gd name="connsiteY0" fmla="*/ 1 h 2"/>
                <a:gd name="connsiteX1" fmla="*/ 0 w 1"/>
                <a:gd name="connsiteY1" fmla="*/ 0 h 2"/>
                <a:gd name="connsiteX2" fmla="*/ 1 w 1"/>
                <a:gd name="connsiteY2" fmla="*/ 1 h 2"/>
                <a:gd name="connsiteX3" fmla="*/ 0 w 1"/>
                <a:gd name="connsiteY3" fmla="*/ 2 h 2"/>
                <a:gd name="connsiteX4" fmla="*/ 0 w 1"/>
                <a:gd name="connsiteY4" fmla="*/ 1 h 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" h="2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33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57200" y="2780744"/>
            <a:ext cx="8305800" cy="990600"/>
          </a:xfrm>
        </p:spPr>
        <p:txBody>
          <a:bodyPr anchorCtr="0"/>
          <a:lstStyle>
            <a:lvl1pPr algn="r">
              <a:defRPr baseline="0">
                <a:solidFill>
                  <a:schemeClr val="bg1">
                    <a:lumMod val="95000"/>
                  </a:schemeClr>
                </a:solidFill>
                <a:cs typeface="B Titr" pitchFamily="2" charset="-78"/>
              </a:defRPr>
            </a:lvl1pPr>
          </a:lstStyle>
          <a:p>
            <a:r>
              <a:rPr lang="fa-IR" dirty="0" smtClean="0"/>
              <a:t>عنوان</a:t>
            </a:r>
            <a:endParaRPr lang="en-US" dirty="0"/>
          </a:p>
        </p:txBody>
      </p:sp>
      <p:sp>
        <p:nvSpPr>
          <p:cNvPr id="15" name="Freeform 14"/>
          <p:cNvSpPr>
            <a:spLocks noChangeArrowheads="1"/>
          </p:cNvSpPr>
          <p:nvPr userDrawn="1"/>
        </p:nvSpPr>
        <p:spPr bwMode="auto">
          <a:xfrm flipH="1">
            <a:off x="8947482" y="3810000"/>
            <a:ext cx="196519" cy="1156648"/>
          </a:xfrm>
          <a:custGeom>
            <a:avLst/>
            <a:gdLst>
              <a:gd name="connsiteX0" fmla="*/ 0 w 2"/>
              <a:gd name="connsiteY0" fmla="*/ 1 h 2"/>
              <a:gd name="connsiteX1" fmla="*/ 1 w 2"/>
              <a:gd name="connsiteY1" fmla="*/ 0 h 2"/>
              <a:gd name="connsiteX2" fmla="*/ 2 w 2"/>
              <a:gd name="connsiteY2" fmla="*/ 1 h 2"/>
              <a:gd name="connsiteX3" fmla="*/ 1 w 2"/>
              <a:gd name="connsiteY3" fmla="*/ 2 h 2"/>
              <a:gd name="connsiteX4" fmla="*/ 0 w 2"/>
              <a:gd name="connsiteY4" fmla="*/ 1 h 2"/>
              <a:gd name="connsiteX0" fmla="*/ 0 w 1"/>
              <a:gd name="connsiteY0" fmla="*/ 1 h 2"/>
              <a:gd name="connsiteX1" fmla="*/ 0 w 1"/>
              <a:gd name="connsiteY1" fmla="*/ 0 h 2"/>
              <a:gd name="connsiteX2" fmla="*/ 1 w 1"/>
              <a:gd name="connsiteY2" fmla="*/ 1 h 2"/>
              <a:gd name="connsiteX3" fmla="*/ 0 w 1"/>
              <a:gd name="connsiteY3" fmla="*/ 2 h 2"/>
              <a:gd name="connsiteX4" fmla="*/ 0 w 1"/>
              <a:gd name="connsiteY4" fmla="*/ 1 h 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" h="2">
                <a:moveTo>
                  <a:pt x="0" y="1"/>
                </a:moveTo>
                <a:lnTo>
                  <a:pt x="0" y="0"/>
                </a:lnTo>
                <a:lnTo>
                  <a:pt x="1" y="1"/>
                </a:lnTo>
                <a:lnTo>
                  <a:pt x="0" y="2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3844636"/>
            <a:ext cx="9144000" cy="1143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67591" y="4191001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نویسندگان : </a:t>
            </a:r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1-              2-                   3- 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1" name="Freeform 30"/>
          <p:cNvSpPr>
            <a:spLocks noChangeArrowheads="1"/>
          </p:cNvSpPr>
          <p:nvPr userDrawn="1"/>
        </p:nvSpPr>
        <p:spPr bwMode="auto">
          <a:xfrm flipH="1">
            <a:off x="8947482" y="3810000"/>
            <a:ext cx="196519" cy="1156648"/>
          </a:xfrm>
          <a:custGeom>
            <a:avLst/>
            <a:gdLst>
              <a:gd name="connsiteX0" fmla="*/ 0 w 2"/>
              <a:gd name="connsiteY0" fmla="*/ 1 h 2"/>
              <a:gd name="connsiteX1" fmla="*/ 1 w 2"/>
              <a:gd name="connsiteY1" fmla="*/ 0 h 2"/>
              <a:gd name="connsiteX2" fmla="*/ 2 w 2"/>
              <a:gd name="connsiteY2" fmla="*/ 1 h 2"/>
              <a:gd name="connsiteX3" fmla="*/ 1 w 2"/>
              <a:gd name="connsiteY3" fmla="*/ 2 h 2"/>
              <a:gd name="connsiteX4" fmla="*/ 0 w 2"/>
              <a:gd name="connsiteY4" fmla="*/ 1 h 2"/>
              <a:gd name="connsiteX0" fmla="*/ 0 w 1"/>
              <a:gd name="connsiteY0" fmla="*/ 1 h 2"/>
              <a:gd name="connsiteX1" fmla="*/ 0 w 1"/>
              <a:gd name="connsiteY1" fmla="*/ 0 h 2"/>
              <a:gd name="connsiteX2" fmla="*/ 1 w 1"/>
              <a:gd name="connsiteY2" fmla="*/ 1 h 2"/>
              <a:gd name="connsiteX3" fmla="*/ 0 w 1"/>
              <a:gd name="connsiteY3" fmla="*/ 2 h 2"/>
              <a:gd name="connsiteX4" fmla="*/ 0 w 1"/>
              <a:gd name="connsiteY4" fmla="*/ 1 h 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" h="2">
                <a:moveTo>
                  <a:pt x="0" y="1"/>
                </a:moveTo>
                <a:lnTo>
                  <a:pt x="0" y="0"/>
                </a:lnTo>
                <a:lnTo>
                  <a:pt x="1" y="1"/>
                </a:lnTo>
                <a:lnTo>
                  <a:pt x="0" y="2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EC6E0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rtl="1">
              <a:lnSpc>
                <a:spcPct val="150000"/>
              </a:lnSpc>
              <a:defRPr/>
            </a:pPr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سیستم جامع آموزش فناوری نانو</a:t>
            </a:r>
            <a:endParaRPr lang="en-US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1026" name="Picture 2" descr="C:\Users\Asadi\Desktop\sriped-BG.jpg"/>
          <p:cNvPicPr>
            <a:picLocks noChangeAspect="1" noChangeArrowheads="1"/>
          </p:cNvPicPr>
          <p:nvPr userDrawn="1"/>
        </p:nvPicPr>
        <p:blipFill>
          <a:blip r:embed="rId2"/>
          <a:srcRect l="15573" r="36511" b="76042"/>
          <a:stretch>
            <a:fillRect/>
          </a:stretch>
        </p:blipFill>
        <p:spPr bwMode="auto">
          <a:xfrm>
            <a:off x="0" y="3810000"/>
            <a:ext cx="9144000" cy="3048000"/>
          </a:xfrm>
          <a:prstGeom prst="rect">
            <a:avLst/>
          </a:prstGeom>
          <a:noFill/>
        </p:spPr>
      </p:pic>
      <p:grpSp>
        <p:nvGrpSpPr>
          <p:cNvPr id="2" name="Group 21"/>
          <p:cNvGrpSpPr/>
          <p:nvPr userDrawn="1"/>
        </p:nvGrpSpPr>
        <p:grpSpPr>
          <a:xfrm>
            <a:off x="-65810" y="6108879"/>
            <a:ext cx="3024731" cy="736242"/>
            <a:chOff x="-423788" y="6121758"/>
            <a:chExt cx="3266798" cy="736242"/>
          </a:xfrm>
        </p:grpSpPr>
        <p:sp>
          <p:nvSpPr>
            <p:cNvPr id="16" name="Rectangle 15"/>
            <p:cNvSpPr txBox="1">
              <a:spLocks noChangeArrowheads="1"/>
            </p:cNvSpPr>
            <p:nvPr userDrawn="1"/>
          </p:nvSpPr>
          <p:spPr bwMode="auto">
            <a:xfrm>
              <a:off x="-216795" y="6121758"/>
              <a:ext cx="3059805" cy="479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ctr" anchorCtr="0" compatLnSpc="1">
              <a:prstTxWarp prst="textNoShape">
                <a:avLst/>
              </a:prstTxWarp>
            </a:bodyPr>
            <a:lstStyle>
              <a:lvl1pPr algn="r">
                <a:defRPr b="1" baseline="0">
                  <a:cs typeface="B Jalal" pitchFamily="2" charset="-78"/>
                </a:defRPr>
              </a:lvl1pPr>
            </a:lstStyle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B Yekan" pitchFamily="2" charset="-78"/>
                </a:rPr>
                <a:t>سیستم جامع آموزش فناوری نانو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endParaRPr>
            </a:p>
          </p:txBody>
        </p:sp>
        <p:sp>
          <p:nvSpPr>
            <p:cNvPr id="18" name="Rectangle 15"/>
            <p:cNvSpPr txBox="1">
              <a:spLocks noChangeArrowheads="1"/>
            </p:cNvSpPr>
            <p:nvPr userDrawn="1"/>
          </p:nvSpPr>
          <p:spPr bwMode="auto">
            <a:xfrm>
              <a:off x="-423788" y="6378031"/>
              <a:ext cx="3059804" cy="479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ctr" anchorCtr="0" compatLnSpc="1">
              <a:prstTxWarp prst="textNoShape">
                <a:avLst/>
              </a:prstTxWarp>
            </a:bodyPr>
            <a:lstStyle>
              <a:lvl1pPr algn="r">
                <a:defRPr b="1" baseline="0">
                  <a:cs typeface="B Jalal" pitchFamily="2" charset="-78"/>
                </a:defRPr>
              </a:lvl1pPr>
            </a:lstStyle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0" cap="none" spc="110" normalizeH="0" baseline="0" noProof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ITC Avant Garde Gothic" pitchFamily="34" charset="0"/>
                  <a:ea typeface="+mj-ea"/>
                  <a:cs typeface="B Yekan" pitchFamily="2" charset="-78"/>
                </a:rPr>
                <a:t>http://edu.nano.ir</a:t>
              </a:r>
            </a:p>
          </p:txBody>
        </p:sp>
      </p:grpSp>
      <p:cxnSp>
        <p:nvCxnSpPr>
          <p:cNvPr id="20" name="Straight Connector 19"/>
          <p:cNvCxnSpPr/>
          <p:nvPr userDrawn="1"/>
        </p:nvCxnSpPr>
        <p:spPr bwMode="auto">
          <a:xfrm rot="5400000">
            <a:off x="2719053" y="6514026"/>
            <a:ext cx="5334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Straight Connector 20"/>
          <p:cNvCxnSpPr/>
          <p:nvPr userDrawn="1"/>
        </p:nvCxnSpPr>
        <p:spPr bwMode="auto">
          <a:xfrm rot="5400000">
            <a:off x="-37307" y="6514026"/>
            <a:ext cx="5334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ctangle 15"/>
          <p:cNvSpPr txBox="1">
            <a:spLocks noChangeArrowheads="1"/>
          </p:cNvSpPr>
          <p:nvPr userDrawn="1"/>
        </p:nvSpPr>
        <p:spPr bwMode="auto">
          <a:xfrm>
            <a:off x="6428705" y="6364312"/>
            <a:ext cx="2452075" cy="40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b="1" baseline="0">
                <a:cs typeface="B Jalal" pitchFamily="2" charset="-78"/>
              </a:defRPr>
            </a:lvl1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ستاد ویژه توسعه فناوری نانو</a:t>
            </a:r>
            <a:endParaRPr kumimoji="0" lang="en-US" sz="165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j-ea"/>
              <a:cs typeface="B Yekan" pitchFamily="2" charset="-78"/>
            </a:endParaRPr>
          </a:p>
        </p:txBody>
      </p:sp>
      <p:sp>
        <p:nvSpPr>
          <p:cNvPr id="30" name="Rectangle 29"/>
          <p:cNvSpPr>
            <a:spLocks noChangeArrowheads="1"/>
          </p:cNvSpPr>
          <p:nvPr userDrawn="1"/>
        </p:nvSpPr>
        <p:spPr bwMode="auto">
          <a:xfrm>
            <a:off x="0" y="914400"/>
            <a:ext cx="9144000" cy="52578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609600" y="424561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بارگذاری گردیده که به منظور کمک به یادگیری مطالب اصلی توسط کاربر و نیز روان شدن برگزاری کارگاه ها و سمینارهای آموزشی، طراحی شده که در اختیار علاقه مندان قرار گرفته است. استفاده از این فایل ها ضمن کمک به یادگیری بهتر مخاطبان، برگزاری سمینارها و کارگاه های تخصصی را برای نهادهای ترویجی آسانتر خواهد نمود.</a:t>
            </a: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50" name="TextBox 49"/>
          <p:cNvSpPr txBox="1"/>
          <p:nvPr userDrawn="1"/>
        </p:nvSpPr>
        <p:spPr>
          <a:xfrm>
            <a:off x="609600" y="3024966"/>
            <a:ext cx="8229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bg1"/>
                </a:solidFill>
                <a:cs typeface="B Titr" pitchFamily="2" charset="-78"/>
              </a:rPr>
              <a:t>دوره؛</a:t>
            </a:r>
            <a:br>
              <a:rPr lang="fa-IR" sz="2400" b="1" dirty="0" smtClean="0">
                <a:solidFill>
                  <a:schemeClr val="bg1"/>
                </a:solidFill>
                <a:cs typeface="B Titr" pitchFamily="2" charset="-78"/>
              </a:rPr>
            </a:br>
            <a:r>
              <a:rPr lang="fa-IR" sz="2400" b="1" dirty="0" smtClean="0">
                <a:solidFill>
                  <a:schemeClr val="bg1"/>
                </a:solidFill>
                <a:cs typeface="B Titr" pitchFamily="2" charset="-78"/>
              </a:rPr>
              <a:t>                    		درس؛</a:t>
            </a:r>
            <a:br>
              <a:rPr lang="fa-IR" sz="2400" b="1" dirty="0" smtClean="0">
                <a:solidFill>
                  <a:schemeClr val="bg1"/>
                </a:solidFill>
                <a:cs typeface="B Titr" pitchFamily="2" charset="-78"/>
              </a:rPr>
            </a:br>
            <a:r>
              <a:rPr lang="fa-IR" sz="2400" b="1" dirty="0" smtClean="0">
                <a:solidFill>
                  <a:schemeClr val="bg1"/>
                </a:solidFill>
                <a:cs typeface="B Titr" pitchFamily="2" charset="-78"/>
              </a:rPr>
              <a:t>						جلسه؛</a:t>
            </a:r>
            <a:endParaRPr lang="en-US" sz="24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51" name="TextBox 50"/>
          <p:cNvSpPr txBox="1"/>
          <p:nvPr userDrawn="1"/>
        </p:nvSpPr>
        <p:spPr>
          <a:xfrm>
            <a:off x="609600" y="10668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rtl="1"/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ستاد ویژه توسعه فناوری نانو در راستای تأمین نیاز‌های آموزشی دانش آموزان و دانشجویان مقاطع و رشته‌های مختلف و سایر علاقه مندان به علوم وفناوری نانو اقدام به تدوین سیستم جامع آموزش فناوری نانو نموده است. </a:t>
            </a:r>
            <a:b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</a:b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فایل حاضر، فایل ارائه مقاله ای است که در سایت آموزش فناوری نانو با جانمایی:</a:t>
            </a:r>
          </a:p>
          <a:p>
            <a:pPr lvl="0" algn="just" rtl="1"/>
            <a:endParaRPr lang="en-US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just" rtl="1"/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cs typeface="B Titr" pitchFamily="2" charset="-78"/>
              </a:defRPr>
            </a:lvl1pPr>
          </a:lstStyle>
          <a:p>
            <a:r>
              <a:rPr lang="fa-IR" dirty="0" smtClean="0"/>
              <a:t>عنوان اسلاید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051332"/>
            <a:ext cx="533400" cy="457200"/>
          </a:xfrm>
        </p:spPr>
        <p:txBody>
          <a:bodyPr/>
          <a:lstStyle>
            <a:lvl1pPr algn="ctr" rtl="1">
              <a:defRPr>
                <a:cs typeface="B Yekan" pitchFamily="2" charset="-78"/>
              </a:defRPr>
            </a:lvl1pPr>
          </a:lstStyle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524000"/>
            <a:ext cx="8077200" cy="4953000"/>
          </a:xfrm>
        </p:spPr>
        <p:txBody>
          <a:bodyPr/>
          <a:lstStyle>
            <a:lvl1pPr algn="just">
              <a:defRPr sz="2000">
                <a:solidFill>
                  <a:schemeClr val="accent1">
                    <a:lumMod val="25000"/>
                  </a:schemeClr>
                </a:solidFill>
                <a:cs typeface="B Nazanin" pitchFamily="2" charset="-78"/>
              </a:defRPr>
            </a:lvl1pPr>
            <a:lvl2pPr algn="just">
              <a:defRPr sz="200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defRPr>
            </a:lvl2pPr>
            <a:lvl3pPr algn="just">
              <a:defRPr sz="200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defRPr>
            </a:lvl3pPr>
            <a:lvl4pPr algn="just">
              <a:defRPr sz="2000">
                <a:solidFill>
                  <a:schemeClr val="accent1">
                    <a:lumMod val="50000"/>
                  </a:schemeClr>
                </a:solidFill>
                <a:cs typeface="B Yekan" pitchFamily="2" charset="-78"/>
              </a:defRPr>
            </a:lvl4pPr>
            <a:lvl5pPr algn="just">
              <a:defRPr sz="2000">
                <a:solidFill>
                  <a:schemeClr val="accent1">
                    <a:lumMod val="50000"/>
                  </a:schemeClr>
                </a:solidFill>
                <a:cs typeface="B Yekan" pitchFamily="2" charset="-78"/>
              </a:defRPr>
            </a:lvl5pPr>
          </a:lstStyle>
          <a:p>
            <a:pPr lvl="0"/>
            <a:r>
              <a:rPr lang="fa-IR" dirty="0" smtClean="0"/>
              <a:t>متن</a:t>
            </a:r>
            <a:endParaRPr lang="en-US" dirty="0" smtClean="0"/>
          </a:p>
          <a:p>
            <a:pPr lvl="1"/>
            <a:r>
              <a:rPr lang="fa-IR" dirty="0" smtClean="0"/>
              <a:t>متن</a:t>
            </a:r>
            <a:endParaRPr lang="en-US" dirty="0" smtClean="0"/>
          </a:p>
          <a:p>
            <a:pPr lvl="2"/>
            <a:r>
              <a:rPr lang="fa-IR" dirty="0" smtClean="0"/>
              <a:t>متن</a:t>
            </a:r>
            <a:endParaRPr lang="en-US" dirty="0" smtClean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9100" y="1498601"/>
            <a:ext cx="7779448" cy="4862155"/>
          </a:xfrm>
          <a:solidFill>
            <a:schemeClr val="bg1"/>
          </a:solidFill>
          <a:ln w="76200">
            <a:solidFill>
              <a:srgbClr val="9FE6FF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>
              <a:buNone/>
              <a:defRPr baseline="0">
                <a:cs typeface="B Nazanin" pitchFamily="2" charset="-78"/>
              </a:defRPr>
            </a:lvl1pPr>
          </a:lstStyle>
          <a:p>
            <a:r>
              <a:rPr lang="fa-IR" dirty="0" smtClean="0"/>
              <a:t>تصویر یا نمودار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US" sz="3600" b="1" baseline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dirty="0" smtClean="0"/>
              <a:t>عنوان شکل یا تصویر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051332"/>
            <a:ext cx="533400" cy="457200"/>
          </a:xfrm>
        </p:spPr>
        <p:txBody>
          <a:bodyPr/>
          <a:lstStyle>
            <a:lvl1pPr algn="ctr" rtl="1">
              <a:defRPr>
                <a:cs typeface="B Yekan" pitchFamily="2" charset="-78"/>
              </a:defRPr>
            </a:lvl1pPr>
          </a:lstStyle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lang="en-US" sz="3600" b="1" baseline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dirty="0" smtClean="0"/>
              <a:t>عنوان ویدیو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051332"/>
            <a:ext cx="533400" cy="457200"/>
          </a:xfrm>
        </p:spPr>
        <p:txBody>
          <a:bodyPr/>
          <a:lstStyle>
            <a:lvl1pPr algn="ctr" rtl="1">
              <a:defRPr>
                <a:cs typeface="B Yekan" pitchFamily="2" charset="-78"/>
              </a:defRPr>
            </a:lvl1pPr>
          </a:lstStyle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1" hasCustomPrompt="1"/>
          </p:nvPr>
        </p:nvSpPr>
        <p:spPr>
          <a:xfrm>
            <a:off x="277504" y="1600200"/>
            <a:ext cx="8046720" cy="4800600"/>
          </a:xfrm>
        </p:spPr>
        <p:txBody>
          <a:bodyPr/>
          <a:lstStyle>
            <a:lvl1pPr>
              <a:buNone/>
              <a:defRPr baseline="0">
                <a:cs typeface="B Nazanin" pitchFamily="2" charset="-78"/>
              </a:defRPr>
            </a:lvl1pPr>
          </a:lstStyle>
          <a:p>
            <a:r>
              <a:rPr lang="fa-IR" dirty="0" smtClean="0"/>
              <a:t>فایل ویدیویی</a:t>
            </a:r>
            <a:endParaRPr lang="en-US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lang="en-US" sz="3600" b="1" baseline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dirty="0" smtClean="0"/>
              <a:t>عنوان نمودار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051332"/>
            <a:ext cx="533400" cy="457200"/>
          </a:xfrm>
        </p:spPr>
        <p:txBody>
          <a:bodyPr/>
          <a:lstStyle>
            <a:lvl1pPr algn="ctr" rtl="1">
              <a:defRPr>
                <a:cs typeface="B Yekan" pitchFamily="2" charset="-78"/>
              </a:defRPr>
            </a:lvl1pPr>
          </a:lstStyle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hart Placeholder 5"/>
          <p:cNvSpPr>
            <a:spLocks noGrp="1"/>
          </p:cNvSpPr>
          <p:nvPr>
            <p:ph type="chart" sz="quarter" idx="12" hasCustomPrompt="1"/>
          </p:nvPr>
        </p:nvSpPr>
        <p:spPr>
          <a:xfrm>
            <a:off x="304800" y="1524000"/>
            <a:ext cx="8001000" cy="4953000"/>
          </a:xfrm>
          <a:noFill/>
        </p:spPr>
        <p:txBody>
          <a:bodyPr/>
          <a:lstStyle>
            <a:lvl1pPr>
              <a:defRPr>
                <a:cs typeface="B Nazanin" pitchFamily="2" charset="-78"/>
              </a:defRPr>
            </a:lvl1pPr>
          </a:lstStyle>
          <a:p>
            <a:r>
              <a:rPr lang="fa-IR" dirty="0" smtClean="0"/>
              <a:t>نمودار</a:t>
            </a:r>
            <a:endParaRPr lang="en-US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lang="en-US" sz="3600" b="1" baseline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dirty="0" smtClean="0"/>
              <a:t>عنوان جدول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051332"/>
            <a:ext cx="533400" cy="457200"/>
          </a:xfrm>
        </p:spPr>
        <p:txBody>
          <a:bodyPr/>
          <a:lstStyle>
            <a:lvl1pPr algn="ctr" rtl="1">
              <a:defRPr>
                <a:cs typeface="B Yekan" pitchFamily="2" charset="-78"/>
              </a:defRPr>
            </a:lvl1pPr>
          </a:lstStyle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able Placeholder 10"/>
          <p:cNvSpPr>
            <a:spLocks noGrp="1"/>
          </p:cNvSpPr>
          <p:nvPr>
            <p:ph type="tbl" sz="quarter" idx="13" hasCustomPrompt="1"/>
          </p:nvPr>
        </p:nvSpPr>
        <p:spPr>
          <a:xfrm>
            <a:off x="304800" y="1600200"/>
            <a:ext cx="8001000" cy="4876800"/>
          </a:xfrm>
        </p:spPr>
        <p:txBody>
          <a:bodyPr/>
          <a:lstStyle>
            <a:lvl1pPr>
              <a:defRPr>
                <a:cs typeface="B Nazanin" pitchFamily="2" charset="-78"/>
              </a:defRPr>
            </a:lvl1pPr>
          </a:lstStyle>
          <a:p>
            <a:r>
              <a:rPr lang="fa-IR" dirty="0" smtClean="0"/>
              <a:t>جدول</a:t>
            </a:r>
            <a:endParaRPr lang="en-US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moshare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EC6E0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rtl="1">
              <a:lnSpc>
                <a:spcPct val="200000"/>
              </a:lnSpc>
              <a:defRPr/>
            </a:pPr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مشارکت در توسعه سیستم جامع آموزش فناوری نانو</a:t>
            </a:r>
            <a:endParaRPr lang="en-US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1026" name="Picture 2" descr="C:\Users\Asadi\Desktop\sriped-BG.jpg"/>
          <p:cNvPicPr>
            <a:picLocks noChangeAspect="1" noChangeArrowheads="1"/>
          </p:cNvPicPr>
          <p:nvPr userDrawn="1"/>
        </p:nvPicPr>
        <p:blipFill>
          <a:blip r:embed="rId2"/>
          <a:srcRect l="15573" r="36511" b="76042"/>
          <a:stretch>
            <a:fillRect/>
          </a:stretch>
        </p:blipFill>
        <p:spPr bwMode="auto">
          <a:xfrm>
            <a:off x="0" y="3810000"/>
            <a:ext cx="9144000" cy="3048000"/>
          </a:xfrm>
          <a:prstGeom prst="rect">
            <a:avLst/>
          </a:prstGeom>
          <a:noFill/>
        </p:spPr>
      </p:pic>
      <p:sp>
        <p:nvSpPr>
          <p:cNvPr id="24" name="Rectangle 15"/>
          <p:cNvSpPr txBox="1">
            <a:spLocks noChangeArrowheads="1"/>
          </p:cNvSpPr>
          <p:nvPr userDrawn="1"/>
        </p:nvSpPr>
        <p:spPr bwMode="auto">
          <a:xfrm>
            <a:off x="5791201" y="6096001"/>
            <a:ext cx="3089580" cy="40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b="1" baseline="0">
                <a:cs typeface="B Jalal" pitchFamily="2" charset="-78"/>
              </a:defRPr>
            </a:lvl1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ستاد ویژه توسعه فناوری نانو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کارگروه ترویج و فرهنگ سازی عمومی</a:t>
            </a:r>
            <a:endParaRPr kumimoji="0" lang="en-US" sz="165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j-ea"/>
              <a:cs typeface="B Yekan" pitchFamily="2" charset="-78"/>
            </a:endParaRPr>
          </a:p>
        </p:txBody>
      </p:sp>
      <p:sp>
        <p:nvSpPr>
          <p:cNvPr id="30" name="Rectangle 29"/>
          <p:cNvSpPr>
            <a:spLocks noChangeArrowheads="1"/>
          </p:cNvSpPr>
          <p:nvPr userDrawn="1"/>
        </p:nvSpPr>
        <p:spPr bwMode="auto">
          <a:xfrm>
            <a:off x="0" y="1295400"/>
            <a:ext cx="9144000" cy="44196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51" name="TextBox 50"/>
          <p:cNvSpPr txBox="1"/>
          <p:nvPr userDrawn="1"/>
        </p:nvSpPr>
        <p:spPr>
          <a:xfrm>
            <a:off x="533400" y="1695271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rtl="1"/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سیستم</a:t>
            </a:r>
            <a:r>
              <a:rPr lang="fa-IR" sz="2400" b="1" baseline="0" dirty="0" smtClean="0">
                <a:solidFill>
                  <a:schemeClr val="bg1"/>
                </a:solidFill>
                <a:cs typeface="B Nazanin" pitchFamily="2" charset="-78"/>
              </a:rPr>
              <a:t> جامع آموزش فناوری نانو با مشارکت دانشجویان و علاقه مندان در مقاطع دکتری وکارشناسی ارشد گرایش های مختلف فناوری نانو و سایر رشته های مرتبط با این فناوری نوین در حال توسعه است. لذا از تمامی اساتید، دانشجویان، متخصصین و علاقه مندان تقاضا می گردد نظرات، پیشنهادات و انتقادات خود را به منظور توسعه هر چه بهتر این سیستم با سایت آموزش فناوری نانو در میان بگذارند.</a:t>
            </a:r>
            <a:endParaRPr lang="fa-IR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lvl="0" algn="just" rtl="1"/>
            <a:endParaRPr lang="en-US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just" rtl="1"/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92100" y="5791200"/>
            <a:ext cx="3048000" cy="990600"/>
            <a:chOff x="152400" y="5867400"/>
            <a:chExt cx="3048000" cy="990600"/>
          </a:xfrm>
        </p:grpSpPr>
        <p:sp>
          <p:nvSpPr>
            <p:cNvPr id="15" name="Rounded Rectangle 14"/>
            <p:cNvSpPr/>
            <p:nvPr userDrawn="1"/>
          </p:nvSpPr>
          <p:spPr bwMode="auto">
            <a:xfrm>
              <a:off x="152400" y="6223000"/>
              <a:ext cx="3048000" cy="381000"/>
            </a:xfrm>
            <a:prstGeom prst="roundRect">
              <a:avLst/>
            </a:prstGeom>
            <a:solidFill>
              <a:schemeClr val="accent1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B Lotus" pitchFamily="2" charset="-78"/>
              </a:endParaRPr>
            </a:p>
          </p:txBody>
        </p:sp>
        <p:sp>
          <p:nvSpPr>
            <p:cNvPr id="17" name="Rectangle 15"/>
            <p:cNvSpPr txBox="1">
              <a:spLocks noChangeArrowheads="1"/>
            </p:cNvSpPr>
            <p:nvPr userDrawn="1"/>
          </p:nvSpPr>
          <p:spPr bwMode="auto">
            <a:xfrm>
              <a:off x="1066800" y="6172200"/>
              <a:ext cx="1905000" cy="479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ctr" anchorCtr="0" compatLnSpc="1">
              <a:prstTxWarp prst="textNoShape">
                <a:avLst/>
              </a:prstTxWarp>
            </a:bodyPr>
            <a:lstStyle>
              <a:lvl1pPr algn="r">
                <a:defRPr b="1" baseline="0">
                  <a:cs typeface="B Jalal" pitchFamily="2" charset="-78"/>
                </a:defRPr>
              </a:lvl1pPr>
            </a:lstStyle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0" cap="none" spc="11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ITC Avant Garde Gothic" pitchFamily="34" charset="0"/>
                  <a:ea typeface="+mj-ea"/>
                  <a:cs typeface="B Yekan" pitchFamily="2" charset="-78"/>
                </a:rPr>
                <a:t>Edu@nano.ir</a:t>
              </a:r>
            </a:p>
          </p:txBody>
        </p:sp>
        <p:pic>
          <p:nvPicPr>
            <p:cNvPr id="19" name="Picture 2" descr="E:\Web &amp; Graphic\Graphic\Icons\PNG\128x128\envelope.png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5867400"/>
              <a:ext cx="990600" cy="990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adi\Desktop\sriped-BG.jpg"/>
          <p:cNvPicPr>
            <a:picLocks noChangeAspect="1" noChangeArrowheads="1"/>
          </p:cNvPicPr>
          <p:nvPr userDrawn="1"/>
        </p:nvPicPr>
        <p:blipFill>
          <a:blip r:embed="rId2"/>
          <a:srcRect l="15573" r="36511" b="76042"/>
          <a:stretch>
            <a:fillRect/>
          </a:stretch>
        </p:blipFill>
        <p:spPr bwMode="auto">
          <a:xfrm>
            <a:off x="0" y="3810000"/>
            <a:ext cx="9144000" cy="3048000"/>
          </a:xfrm>
          <a:prstGeom prst="rect">
            <a:avLst/>
          </a:prstGeom>
          <a:noFill/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EC6E0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292100" y="5829300"/>
            <a:ext cx="3048000" cy="990600"/>
            <a:chOff x="152400" y="5867400"/>
            <a:chExt cx="3048000" cy="990600"/>
          </a:xfrm>
        </p:grpSpPr>
        <p:sp>
          <p:nvSpPr>
            <p:cNvPr id="17" name="Rounded Rectangle 16"/>
            <p:cNvSpPr/>
            <p:nvPr userDrawn="1"/>
          </p:nvSpPr>
          <p:spPr bwMode="auto">
            <a:xfrm>
              <a:off x="152400" y="6223000"/>
              <a:ext cx="3048000" cy="381000"/>
            </a:xfrm>
            <a:prstGeom prst="roundRect">
              <a:avLst/>
            </a:prstGeom>
            <a:solidFill>
              <a:schemeClr val="accent1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B Lotus" pitchFamily="2" charset="-78"/>
              </a:endParaRPr>
            </a:p>
          </p:txBody>
        </p:sp>
        <p:sp>
          <p:nvSpPr>
            <p:cNvPr id="18" name="Rectangle 15"/>
            <p:cNvSpPr txBox="1">
              <a:spLocks noChangeArrowheads="1"/>
            </p:cNvSpPr>
            <p:nvPr userDrawn="1"/>
          </p:nvSpPr>
          <p:spPr bwMode="auto">
            <a:xfrm>
              <a:off x="1066800" y="6172200"/>
              <a:ext cx="1905000" cy="479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ctr" anchorCtr="0" compatLnSpc="1">
              <a:prstTxWarp prst="textNoShape">
                <a:avLst/>
              </a:prstTxWarp>
            </a:bodyPr>
            <a:lstStyle>
              <a:lvl1pPr algn="r">
                <a:defRPr b="1" baseline="0">
                  <a:cs typeface="B Jalal" pitchFamily="2" charset="-78"/>
                </a:defRPr>
              </a:lvl1pPr>
            </a:lstStyle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0" cap="none" spc="11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ITC Avant Garde Gothic" pitchFamily="34" charset="0"/>
                  <a:ea typeface="+mj-ea"/>
                  <a:cs typeface="B Yekan" pitchFamily="2" charset="-78"/>
                </a:rPr>
                <a:t>Edu@nano.ir</a:t>
              </a:r>
            </a:p>
          </p:txBody>
        </p:sp>
        <p:pic>
          <p:nvPicPr>
            <p:cNvPr id="15" name="Picture 2" descr="E:\Web &amp; Graphic\Graphic\Icons\PNG\128x128\envelope.png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5867400"/>
              <a:ext cx="990600" cy="990600"/>
            </a:xfrm>
            <a:prstGeom prst="rect">
              <a:avLst/>
            </a:prstGeom>
            <a:noFill/>
          </p:spPr>
        </p:pic>
      </p:grpSp>
      <p:grpSp>
        <p:nvGrpSpPr>
          <p:cNvPr id="40" name="Group 39"/>
          <p:cNvGrpSpPr/>
          <p:nvPr userDrawn="1"/>
        </p:nvGrpSpPr>
        <p:grpSpPr>
          <a:xfrm>
            <a:off x="0" y="4737101"/>
            <a:ext cx="9144000" cy="479969"/>
            <a:chOff x="0" y="4762500"/>
            <a:chExt cx="9144000" cy="479969"/>
          </a:xfrm>
        </p:grpSpPr>
        <p:sp>
          <p:nvSpPr>
            <p:cNvPr id="23" name="Rectangle 15"/>
            <p:cNvSpPr txBox="1">
              <a:spLocks noChangeArrowheads="1"/>
            </p:cNvSpPr>
            <p:nvPr userDrawn="1"/>
          </p:nvSpPr>
          <p:spPr bwMode="auto">
            <a:xfrm>
              <a:off x="7581900" y="4762500"/>
              <a:ext cx="762000" cy="479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ctr" anchorCtr="0" compatLnSpc="1">
              <a:prstTxWarp prst="textNoShape">
                <a:avLst/>
              </a:prstTxWarp>
            </a:bodyPr>
            <a:lstStyle>
              <a:lvl1pPr algn="r">
                <a:defRPr b="1" baseline="0">
                  <a:cs typeface="B Jalal" pitchFamily="2" charset="-78"/>
                </a:defRPr>
              </a:lvl1pPr>
            </a:lstStyle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0" i="0" u="none" strike="noStrike" kern="100" cap="none" spc="11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TC Avant Garde Gothic" pitchFamily="34" charset="0"/>
                  <a:ea typeface="+mj-ea"/>
                  <a:cs typeface="B Yekan" pitchFamily="2" charset="-78"/>
                </a:rPr>
                <a:t>پایان</a:t>
              </a:r>
              <a:endParaRPr kumimoji="0" lang="en-US" sz="2000" b="0" i="0" u="none" strike="noStrike" kern="100" cap="none" spc="1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B Yekan" pitchFamily="2" charset="-78"/>
              </a:endParaRPr>
            </a:p>
          </p:txBody>
        </p:sp>
        <p:cxnSp>
          <p:nvCxnSpPr>
            <p:cNvPr id="29" name="Straight Connector 28"/>
            <p:cNvCxnSpPr/>
            <p:nvPr userDrawn="1"/>
          </p:nvCxnSpPr>
          <p:spPr bwMode="auto">
            <a:xfrm>
              <a:off x="0" y="5041106"/>
              <a:ext cx="7620000" cy="158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4" name="Straight Connector 33"/>
            <p:cNvCxnSpPr/>
            <p:nvPr userDrawn="1"/>
          </p:nvCxnSpPr>
          <p:spPr bwMode="auto">
            <a:xfrm>
              <a:off x="8321040" y="5041106"/>
              <a:ext cx="822960" cy="158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8" name="Straight Connector 37"/>
            <p:cNvCxnSpPr/>
            <p:nvPr userDrawn="1"/>
          </p:nvCxnSpPr>
          <p:spPr bwMode="auto">
            <a:xfrm rot="5400000">
              <a:off x="7506494" y="5041106"/>
              <a:ext cx="228600" cy="158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9" name="Straight Connector 38"/>
            <p:cNvCxnSpPr/>
            <p:nvPr userDrawn="1"/>
          </p:nvCxnSpPr>
          <p:spPr bwMode="auto">
            <a:xfrm rot="5400000">
              <a:off x="8192294" y="5041106"/>
              <a:ext cx="228600" cy="158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61" name="Group 60"/>
          <p:cNvGrpSpPr/>
          <p:nvPr userDrawn="1"/>
        </p:nvGrpSpPr>
        <p:grpSpPr>
          <a:xfrm>
            <a:off x="-1028700" y="457201"/>
            <a:ext cx="10797075" cy="3897255"/>
            <a:chOff x="-1028701" y="457200"/>
            <a:chExt cx="10797075" cy="3897255"/>
          </a:xfrm>
        </p:grpSpPr>
        <p:sp>
          <p:nvSpPr>
            <p:cNvPr id="57" name="Chord 56"/>
            <p:cNvSpPr/>
            <p:nvPr userDrawn="1"/>
          </p:nvSpPr>
          <p:spPr bwMode="auto">
            <a:xfrm rot="12754782">
              <a:off x="-1028701" y="2297055"/>
              <a:ext cx="2057400" cy="2057400"/>
            </a:xfrm>
            <a:prstGeom prst="chord">
              <a:avLst>
                <a:gd name="adj1" fmla="val 3392562"/>
                <a:gd name="adj2" fmla="val 14273024"/>
              </a:avLst>
            </a:prstGeom>
            <a:solidFill>
              <a:srgbClr val="F78009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B Lotus" pitchFamily="2" charset="-78"/>
              </a:endParaRPr>
            </a:p>
          </p:txBody>
        </p:sp>
        <p:grpSp>
          <p:nvGrpSpPr>
            <p:cNvPr id="60" name="Group 59"/>
            <p:cNvGrpSpPr/>
            <p:nvPr userDrawn="1"/>
          </p:nvGrpSpPr>
          <p:grpSpPr>
            <a:xfrm>
              <a:off x="422611" y="457200"/>
              <a:ext cx="9345763" cy="3429000"/>
              <a:chOff x="422611" y="457200"/>
              <a:chExt cx="9345763" cy="3429000"/>
            </a:xfrm>
          </p:grpSpPr>
          <p:sp>
            <p:nvSpPr>
              <p:cNvPr id="41" name="Oval 40"/>
              <p:cNvSpPr/>
              <p:nvPr userDrawn="1"/>
            </p:nvSpPr>
            <p:spPr bwMode="auto">
              <a:xfrm>
                <a:off x="533400" y="457200"/>
                <a:ext cx="1600200" cy="1600200"/>
              </a:xfrm>
              <a:prstGeom prst="ellipse">
                <a:avLst/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42" name="Oval 41"/>
              <p:cNvSpPr/>
              <p:nvPr userDrawn="1"/>
            </p:nvSpPr>
            <p:spPr bwMode="auto">
              <a:xfrm>
                <a:off x="2362200" y="1600200"/>
                <a:ext cx="1295400" cy="1295400"/>
              </a:xfrm>
              <a:prstGeom prst="ellipse">
                <a:avLst/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43" name="Oval 42"/>
              <p:cNvSpPr/>
              <p:nvPr userDrawn="1"/>
            </p:nvSpPr>
            <p:spPr bwMode="auto">
              <a:xfrm>
                <a:off x="3810000" y="838200"/>
                <a:ext cx="1295400" cy="1295400"/>
              </a:xfrm>
              <a:prstGeom prst="ellipse">
                <a:avLst/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44" name="Oval 43"/>
              <p:cNvSpPr/>
              <p:nvPr userDrawn="1"/>
            </p:nvSpPr>
            <p:spPr bwMode="auto">
              <a:xfrm>
                <a:off x="5181600" y="3048000"/>
                <a:ext cx="838200" cy="838200"/>
              </a:xfrm>
              <a:prstGeom prst="ellipse">
                <a:avLst/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45" name="Oval 44"/>
              <p:cNvSpPr/>
              <p:nvPr userDrawn="1"/>
            </p:nvSpPr>
            <p:spPr bwMode="auto">
              <a:xfrm>
                <a:off x="6172200" y="685800"/>
                <a:ext cx="1295400" cy="1295400"/>
              </a:xfrm>
              <a:prstGeom prst="ellipse">
                <a:avLst/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46" name="Oval 45"/>
              <p:cNvSpPr/>
              <p:nvPr userDrawn="1"/>
            </p:nvSpPr>
            <p:spPr bwMode="auto">
              <a:xfrm>
                <a:off x="7315200" y="2057400"/>
                <a:ext cx="1295400" cy="1295400"/>
              </a:xfrm>
              <a:prstGeom prst="ellipse">
                <a:avLst/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49" name="Trapezoid 48"/>
              <p:cNvSpPr/>
              <p:nvPr userDrawn="1"/>
            </p:nvSpPr>
            <p:spPr bwMode="auto">
              <a:xfrm rot="2376275">
                <a:off x="422611" y="1636688"/>
                <a:ext cx="428763" cy="1222422"/>
              </a:xfrm>
              <a:prstGeom prst="trapezoid">
                <a:avLst/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50" name="Trapezoid 49"/>
              <p:cNvSpPr/>
              <p:nvPr userDrawn="1"/>
            </p:nvSpPr>
            <p:spPr bwMode="auto">
              <a:xfrm rot="7229257">
                <a:off x="2279976" y="1194468"/>
                <a:ext cx="287740" cy="1222422"/>
              </a:xfrm>
              <a:prstGeom prst="trapezoid">
                <a:avLst/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51" name="Trapezoid 50"/>
              <p:cNvSpPr/>
              <p:nvPr userDrawn="1"/>
            </p:nvSpPr>
            <p:spPr bwMode="auto">
              <a:xfrm rot="3582755" flipH="1">
                <a:off x="3611307" y="1263622"/>
                <a:ext cx="267653" cy="1200967"/>
              </a:xfrm>
              <a:prstGeom prst="trapezoid">
                <a:avLst/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52" name="Trapezoid 51"/>
              <p:cNvSpPr/>
              <p:nvPr userDrawn="1"/>
            </p:nvSpPr>
            <p:spPr bwMode="auto">
              <a:xfrm rot="9008627" flipH="1">
                <a:off x="4866969" y="1318001"/>
                <a:ext cx="371883" cy="2202571"/>
              </a:xfrm>
              <a:prstGeom prst="trapezoid">
                <a:avLst>
                  <a:gd name="adj" fmla="val 31630"/>
                </a:avLst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53" name="Trapezoid 52"/>
              <p:cNvSpPr/>
              <p:nvPr userDrawn="1"/>
            </p:nvSpPr>
            <p:spPr bwMode="auto">
              <a:xfrm rot="12494284" flipH="1">
                <a:off x="6044779" y="1331631"/>
                <a:ext cx="371883" cy="2202571"/>
              </a:xfrm>
              <a:prstGeom prst="trapezoid">
                <a:avLst>
                  <a:gd name="adj" fmla="val 31630"/>
                </a:avLst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54" name="Trapezoid 53"/>
              <p:cNvSpPr/>
              <p:nvPr userDrawn="1"/>
            </p:nvSpPr>
            <p:spPr bwMode="auto">
              <a:xfrm rot="19415796" flipH="1">
                <a:off x="7174443" y="977266"/>
                <a:ext cx="371883" cy="2202571"/>
              </a:xfrm>
              <a:prstGeom prst="trapezoid">
                <a:avLst>
                  <a:gd name="adj" fmla="val 31630"/>
                </a:avLst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55" name="Trapezoid 54"/>
              <p:cNvSpPr/>
              <p:nvPr userDrawn="1"/>
            </p:nvSpPr>
            <p:spPr bwMode="auto">
              <a:xfrm rot="2260690" flipH="1">
                <a:off x="8349920" y="1327973"/>
                <a:ext cx="371883" cy="1508363"/>
              </a:xfrm>
              <a:prstGeom prst="trapezoid">
                <a:avLst>
                  <a:gd name="adj" fmla="val 31630"/>
                </a:avLst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58" name="Chord 57"/>
              <p:cNvSpPr/>
              <p:nvPr userDrawn="1"/>
            </p:nvSpPr>
            <p:spPr bwMode="auto">
              <a:xfrm rot="1915828">
                <a:off x="8519624" y="540552"/>
                <a:ext cx="1248750" cy="1248750"/>
              </a:xfrm>
              <a:prstGeom prst="chord">
                <a:avLst>
                  <a:gd name="adj1" fmla="val 3392562"/>
                  <a:gd name="adj2" fmla="val 14273024"/>
                </a:avLst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</p:grpSp>
      </p:grp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bg1">
                <a:lumMod val="95000"/>
              </a:schemeClr>
            </a:gs>
            <a:gs pos="71000">
              <a:schemeClr val="bg1">
                <a:alpha val="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 bwMode="auto">
          <a:xfrm>
            <a:off x="0" y="6705600"/>
            <a:ext cx="9144000" cy="1588"/>
          </a:xfrm>
          <a:prstGeom prst="line">
            <a:avLst/>
          </a:prstGeom>
          <a:solidFill>
            <a:schemeClr val="accent1"/>
          </a:solidFill>
          <a:ln w="3175" cap="sq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25" name="Rectangle 24"/>
          <p:cNvSpPr/>
          <p:nvPr userDrawn="1"/>
        </p:nvSpPr>
        <p:spPr bwMode="auto">
          <a:xfrm flipV="1">
            <a:off x="0" y="1191673"/>
            <a:ext cx="88392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Rectangle 7" descr="Denim"/>
          <p:cNvSpPr>
            <a:spLocks noChangeArrowheads="1"/>
          </p:cNvSpPr>
          <p:nvPr userDrawn="1"/>
        </p:nvSpPr>
        <p:spPr bwMode="auto">
          <a:xfrm>
            <a:off x="8610600" y="1"/>
            <a:ext cx="533400" cy="686966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270000" dist="2540000" dir="21540000" sx="200000" sy="200000" algn="r" rotWithShape="0">
              <a:prstClr val="black">
                <a:alpha val="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228600" y="16036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a-IR" dirty="0" smtClean="0"/>
              <a:t>عنوان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304800" y="14478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a-IR" dirty="0" smtClean="0"/>
              <a:t>محتوا</a:t>
            </a:r>
            <a:endParaRPr lang="en-US" dirty="0" smtClean="0"/>
          </a:p>
        </p:txBody>
      </p:sp>
      <p:sp>
        <p:nvSpPr>
          <p:cNvPr id="3" name="Rectangle 6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8610600" y="6051332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1">
              <a:defRPr kumimoji="0" sz="1400" b="1">
                <a:solidFill>
                  <a:schemeClr val="tx1">
                    <a:lumMod val="10000"/>
                  </a:schemeClr>
                </a:solidFill>
                <a:cs typeface="B Yekan" pitchFamily="2" charset="-78"/>
              </a:defRPr>
            </a:lvl1pPr>
          </a:lstStyle>
          <a:p>
            <a:pPr>
              <a:defRPr/>
            </a:pPr>
            <a:fld id="{BD52FC95-7A27-45C0-9D61-4D3E828F18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8610600" y="1"/>
            <a:ext cx="304800" cy="1190625"/>
          </a:xfrm>
          <a:prstGeom prst="rect">
            <a:avLst/>
          </a:prstGeom>
          <a:solidFill>
            <a:schemeClr val="bg1"/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8458200" y="6019800"/>
            <a:ext cx="685800" cy="533400"/>
          </a:xfrm>
          <a:prstGeom prst="rect">
            <a:avLst/>
          </a:prstGeom>
          <a:solidFill>
            <a:srgbClr val="33CCFF"/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9" name="Right Triangle 8"/>
          <p:cNvSpPr/>
          <p:nvPr userDrawn="1"/>
        </p:nvSpPr>
        <p:spPr bwMode="auto">
          <a:xfrm rot="5400000">
            <a:off x="8672513" y="1128714"/>
            <a:ext cx="180976" cy="304800"/>
          </a:xfrm>
          <a:prstGeom prst="rtTriangle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B Lotus" pitchFamily="2" charset="-78"/>
            </a:endParaRPr>
          </a:p>
        </p:txBody>
      </p:sp>
      <p:sp>
        <p:nvSpPr>
          <p:cNvPr id="12" name="Right Triangle 11"/>
          <p:cNvSpPr/>
          <p:nvPr userDrawn="1"/>
        </p:nvSpPr>
        <p:spPr bwMode="auto">
          <a:xfrm rot="16200000">
            <a:off x="8496302" y="5905499"/>
            <a:ext cx="76199" cy="152400"/>
          </a:xfrm>
          <a:prstGeom prst="rtTriangle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B Lotus" pitchFamily="2" charset="-78"/>
            </a:endParaRPr>
          </a:p>
        </p:txBody>
      </p:sp>
      <p:sp>
        <p:nvSpPr>
          <p:cNvPr id="16" name="Round Same Side Corner Rectangle 15"/>
          <p:cNvSpPr/>
          <p:nvPr userDrawn="1"/>
        </p:nvSpPr>
        <p:spPr bwMode="auto">
          <a:xfrm>
            <a:off x="381000" y="6477000"/>
            <a:ext cx="2362200" cy="381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78009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ITC Avant Garde Gothic" pitchFamily="34" charset="0"/>
                <a:cs typeface="B Lotus" pitchFamily="2" charset="-78"/>
              </a:rPr>
              <a:t>http://edu.nano.ir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8" r:id="rId2"/>
    <p:sldLayoutId id="2147483821" r:id="rId3"/>
    <p:sldLayoutId id="2147483823" r:id="rId4"/>
    <p:sldLayoutId id="2147483824" r:id="rId5"/>
    <p:sldLayoutId id="2147483825" r:id="rId6"/>
    <p:sldLayoutId id="2147483826" r:id="rId7"/>
    <p:sldLayoutId id="2147483829" r:id="rId8"/>
    <p:sldLayoutId id="2147483827" r:id="rId9"/>
  </p:sldLayoutIdLst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2"/>
      <p:bldP spid="10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</p:bldLst>
  </p:timing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3600" b="1" baseline="0">
          <a:solidFill>
            <a:schemeClr val="accent1">
              <a:lumMod val="50000"/>
            </a:schemeClr>
          </a:solidFill>
          <a:effectLst/>
          <a:latin typeface="+mj-lt"/>
          <a:ea typeface="+mj-ea"/>
          <a:cs typeface="B Jalal" pitchFamily="2" charset="-78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B Nazanin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B Nazanin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B Nazanin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B Nazanin" pitchFamily="2" charset="-7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rgbClr val="FFCC00"/>
        </a:buClr>
        <a:buNone/>
        <a:defRPr sz="2400">
          <a:solidFill>
            <a:schemeClr val="tx1"/>
          </a:solidFill>
          <a:latin typeface="+mn-lt"/>
          <a:ea typeface="+mn-ea"/>
          <a:cs typeface="B Lotus" pitchFamily="2" charset="-78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B Lotus" pitchFamily="2" charset="-78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B Lotus" pitchFamily="2" charset="-78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B Lotus" pitchFamily="2" charset="-78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B Lotus" pitchFamily="2" charset="-7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 sz="quarter"/>
          </p:nvPr>
        </p:nvSpPr>
        <p:spPr>
          <a:xfrm>
            <a:off x="457200" y="2780744"/>
            <a:ext cx="8305800" cy="9906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SA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گرافن پایه ساختارهای مهم کربنی</a:t>
            </a:r>
            <a:r>
              <a:rPr lang="fa-IR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(1) </a:t>
            </a:r>
            <a:endParaRPr lang="en-US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43550" y="3962400"/>
            <a:ext cx="5334000" cy="914400"/>
          </a:xfrm>
          <a:prstGeom prst="rect">
            <a:avLst/>
          </a:prstGeom>
          <a:solidFill>
            <a:srgbClr val="0000FF"/>
          </a:solidFill>
          <a:ln w="12700" cap="sq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225" y="4124611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fa-I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Titr" pitchFamily="2" charset="-78"/>
              </a:rPr>
              <a:t>مریم توحیدی، فرزانه آقاخانی مهیاری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ساختارهای کربنی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2296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 در مورد نانولوله‏های کربنی، پارامترهایی مانند موارد </a:t>
            </a:r>
            <a:r>
              <a:rPr lang="fa-IR" b="1" dirty="0" smtClean="0">
                <a:solidFill>
                  <a:srgbClr val="002060"/>
                </a:solidFill>
              </a:rPr>
              <a:t>زیر‏ </a:t>
            </a:r>
            <a:r>
              <a:rPr lang="fa-IR" b="1" dirty="0" smtClean="0">
                <a:solidFill>
                  <a:srgbClr val="002060"/>
                </a:solidFill>
              </a:rPr>
              <a:t>از جمله خواص فيزيکی و شيميايي هستند که در تعیین خواص‏ نقش دارند.... </a:t>
            </a:r>
          </a:p>
          <a:p>
            <a:pPr lvl="1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fa-IR" b="1" dirty="0" smtClean="0">
                <a:solidFill>
                  <a:srgbClr val="002060"/>
                </a:solidFill>
              </a:rPr>
              <a:t>طول، قطر، نحوه‏ چینش اتم‏ها در ساختار نانولوله، تعداد دیواره‏ها، نقص‏های ساختاری و گروه‏های عاملی موجود بر روی نانولوله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31746" name="Picture 2" descr="C:\Users\fatemeh\Desktop\pic-pic\nanotubes_Fu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276600"/>
            <a:ext cx="3962400" cy="3205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ساختارهای کربنی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153400" cy="4953000"/>
          </a:xfrm>
        </p:spPr>
        <p:txBody>
          <a:bodyPr/>
          <a:lstStyle/>
          <a:p>
            <a:pPr lvl="0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نانولوله، همانطور که از نامش برمی‏آید، استوانه ا‏ی تو خالی با قطری در حد نانومتر است.‏ </a:t>
            </a:r>
          </a:p>
          <a:p>
            <a:pPr lvl="0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طول هر نانولوله می‏تواند از چند نانومتر تا چند میکرومتر باشد. </a:t>
            </a:r>
          </a:p>
          <a:p>
            <a:pPr lvl="0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اگر نانولوله ا‏ی تک دیواره را در نظر بگیریم، با برش دادن دیواره‏ آن در راستای طول نانولوله، یک صفحه از اتم‏های کربن به نام گرافن به دست می‏</a:t>
            </a:r>
            <a:r>
              <a:rPr lang="fa-IR" b="1" dirty="0" smtClean="0">
                <a:solidFill>
                  <a:srgbClr val="002060"/>
                </a:solidFill>
              </a:rPr>
              <a:t>آید.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3339464"/>
            <a:ext cx="7467601" cy="3080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گرافن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1534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گرافن ورقه ای دو بعدی (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D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-2) از اتم های کربن در یک پیکربندی شش ضلعی (لانه زنبوری) می باشد که اتم ها با هیبرید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SP</a:t>
            </a:r>
            <a:r>
              <a:rPr lang="en-US" b="1" baseline="30000" dirty="0" smtClean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به 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هم متصل شده اند.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گرافن 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جدیدترین 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عضو خانواده مواد کربنی گرافیتی چند بعدی می باشد، که شامل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...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فولرن به عنوان نانوماده صفر بعدی (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D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-0)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نانولوله های کربنی به عنوان نانوماده یک بعدی (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D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-1) 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گرافیت به عنوان یک ماده سه بعدی (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D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-3) می 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باشد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en-US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7170" name="Picture 2" descr="C:\Users\fatemeh\Desktop\pic-pic\polymer - graphen nanocomposit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191000"/>
            <a:ext cx="3886200" cy="2438400"/>
          </a:xfrm>
          <a:prstGeom prst="rect">
            <a:avLst/>
          </a:prstGeom>
          <a:noFill/>
        </p:spPr>
      </p:pic>
      <p:pic>
        <p:nvPicPr>
          <p:cNvPr id="7173" name="Picture 5" descr="C:\Users\fatemeh\Desktop\pic-pic\graphen, monolay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71800"/>
            <a:ext cx="26670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فرمهای مختلف کربن گرافیتی 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78486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گرافن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0772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صفحات گرافن با کنار هم قرار گرفتن اتم‏های کربن تشکیل می‏شوند. 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در يک صفحه گرافن، هر اتم کربن با 3 اتم کربن دیگر پیوند داده است.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 این سه پیوند در یک صفحه قرار دارند و زوایای بین آن‏ها با یکدیگر مساوی و برابر با </a:t>
            </a:r>
            <a:r>
              <a:rPr lang="ar-SA" b="1" dirty="0" smtClean="0">
                <a:solidFill>
                  <a:srgbClr val="002060"/>
                </a:solidFill>
              </a:rPr>
              <a:t>°120</a:t>
            </a:r>
            <a:r>
              <a:rPr lang="fa-IR" b="1" dirty="0" smtClean="0">
                <a:solidFill>
                  <a:srgbClr val="002060"/>
                </a:solidFill>
              </a:rPr>
              <a:t> است. 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در این حالت، اتم‏های کربن در وضعیتی قرار می‏گیرند که شبکه‏‌ای از شش ضلعی‏های منتظم را در حالت ایده آل ایجاد می‏کنند.</a:t>
            </a:r>
          </a:p>
          <a:p>
            <a:pPr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طول پیوند کربن-کربن در گرافن در حدود </a:t>
            </a:r>
            <a:r>
              <a:rPr lang="fa-IR" b="1" dirty="0" smtClean="0">
                <a:solidFill>
                  <a:srgbClr val="002060"/>
                </a:solidFill>
              </a:rPr>
              <a:t>0</a:t>
            </a:r>
            <a:r>
              <a:rPr lang="ar-SA" b="1" dirty="0" smtClean="0">
                <a:solidFill>
                  <a:srgbClr val="002060"/>
                </a:solidFill>
              </a:rPr>
              <a:t>/</a:t>
            </a:r>
            <a:r>
              <a:rPr lang="fa-IR" b="1" dirty="0" smtClean="0">
                <a:solidFill>
                  <a:srgbClr val="002060"/>
                </a:solidFill>
              </a:rPr>
              <a:t>142</a:t>
            </a:r>
            <a:r>
              <a:rPr lang="ar-SA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نانومتر </a:t>
            </a:r>
            <a:r>
              <a:rPr lang="ar-SA" b="1" dirty="0" smtClean="0">
                <a:solidFill>
                  <a:srgbClr val="002060"/>
                </a:solidFill>
              </a:rPr>
              <a:t>است</a:t>
            </a:r>
            <a:r>
              <a:rPr lang="fa-IR" b="1" dirty="0" smtClean="0">
                <a:solidFill>
                  <a:srgbClr val="002060"/>
                </a:solidFill>
              </a:rPr>
              <a:t>.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795837"/>
            <a:ext cx="4191000" cy="183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0" name="Picture 2" descr="C:\Users\fatemeh\Desktop\pic-pic\cvd graphene growt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962400"/>
            <a:ext cx="2354317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گرافن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371600"/>
            <a:ext cx="81534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گرافن تک لایه ساختار زیر بنایی برای ساخت ساختار‌های کربنی می باشد</a:t>
            </a:r>
            <a:r>
              <a:rPr lang="fa-IR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این ساختارها</a:t>
            </a:r>
            <a:r>
              <a:rPr lang="ar-SA" b="1" dirty="0" smtClean="0">
                <a:solidFill>
                  <a:srgbClr val="002060"/>
                </a:solidFill>
              </a:rPr>
              <a:t> اگر بر روی هم قرار </a:t>
            </a:r>
            <a:r>
              <a:rPr lang="ar-SA" b="1" dirty="0" smtClean="0">
                <a:solidFill>
                  <a:srgbClr val="002060"/>
                </a:solidFill>
              </a:rPr>
              <a:t>بگیرند</a:t>
            </a:r>
            <a:r>
              <a:rPr lang="fa-IR" b="1" dirty="0" smtClean="0">
                <a:solidFill>
                  <a:srgbClr val="002060"/>
                </a:solidFill>
              </a:rPr>
              <a:t>،</a:t>
            </a:r>
            <a:r>
              <a:rPr lang="ar-SA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توده سه بعدی گرافیت را تشکیل می‌دهند.</a:t>
            </a:r>
            <a:endParaRPr lang="fa-IR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 بر هم کنش بین این صفحات از نوع واندر‌والسی با فاصله بین صفحه ای </a:t>
            </a:r>
            <a:r>
              <a:rPr lang="fa-IR" b="1" dirty="0" smtClean="0">
                <a:solidFill>
                  <a:srgbClr val="002060"/>
                </a:solidFill>
              </a:rPr>
              <a:t>0</a:t>
            </a:r>
            <a:r>
              <a:rPr lang="ar-SA" b="1" dirty="0" smtClean="0">
                <a:solidFill>
                  <a:srgbClr val="002060"/>
                </a:solidFill>
              </a:rPr>
              <a:t>/</a:t>
            </a:r>
            <a:r>
              <a:rPr lang="fa-IR" b="1" dirty="0" smtClean="0">
                <a:solidFill>
                  <a:srgbClr val="002060"/>
                </a:solidFill>
              </a:rPr>
              <a:t>335</a:t>
            </a:r>
            <a:r>
              <a:rPr lang="ar-SA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نانومتر می‌باشد.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Public\Pictures\diamond-structure-graphite-structur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007056"/>
            <a:ext cx="5334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گرافن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2296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اگر تک لایه گرافنی حول محوری لوله شود، نانو لوله کربنی شبه یک بعدی و اگر به صورت کروی پیچانده شود فلورن شبه صفر بعدی را شکل </a:t>
            </a:r>
            <a:r>
              <a:rPr lang="ar-SA" b="1" dirty="0" smtClean="0">
                <a:solidFill>
                  <a:srgbClr val="002060"/>
                </a:solidFill>
              </a:rPr>
              <a:t>می‌دهد</a:t>
            </a:r>
            <a:r>
              <a:rPr lang="fa-IR" b="1" dirty="0" smtClean="0">
                <a:solidFill>
                  <a:srgbClr val="002060"/>
                </a:solidFill>
              </a:rPr>
              <a:t>.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9219" name="Picture 3" descr="C:\Users\Public\Pictures\functional-CNT,functionalized carbon nanotubes with gol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124200"/>
            <a:ext cx="4038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438400"/>
            <a:ext cx="2971800" cy="3214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گرافن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1534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در يک صفحه گرافن، هر اتم کربن یک اوربیتال در خارج از صفحه دارد.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 این اوربیتال مکان مناسبی برای پیوند با برخی گروه‏های عاملی و همچنین اتم‏های هیدروژن است. 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پیوند بین اتم‏های کربن در صفحه کوالانسی بوده و بسیار محکم است. 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بنابراین گرافن استحکام بسیار زیادی دارد.</a:t>
            </a:r>
          </a:p>
          <a:p>
            <a:pPr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 انتظار می‏رود که نانولوله‏های کربنی نیز استحکام زیادی داشته باشند.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C:\Users\Public\Pictures\Graphite-sheet-side-3D-ball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57637"/>
            <a:ext cx="3124200" cy="2519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 descr="C:\Users\fatemeh\Desktop\pic-pic\Structures_of_Carbon_Nanotub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399" y="4343400"/>
            <a:ext cx="3810001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گرافن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1534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 گرافیت </a:t>
            </a:r>
            <a:r>
              <a:rPr lang="fa-IR" b="1" dirty="0" smtClean="0">
                <a:solidFill>
                  <a:srgbClr val="002060"/>
                </a:solidFill>
              </a:rPr>
              <a:t>یک </a:t>
            </a:r>
            <a:r>
              <a:rPr lang="fa-IR" b="1" dirty="0" smtClean="0">
                <a:solidFill>
                  <a:srgbClr val="002060"/>
                </a:solidFill>
              </a:rPr>
              <a:t>ماده‏ کربنی پر مصرف و شناخته شده است.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 گرافیت از روی هم قرار گرفتن لایه‏های گرافن و تشکیل یک ساختار منظم تشکیل می‏شود. </a:t>
            </a:r>
            <a:endParaRPr lang="en-US" dirty="0"/>
          </a:p>
        </p:txBody>
      </p:sp>
      <p:pic>
        <p:nvPicPr>
          <p:cNvPr id="10242" name="Picture 2" descr="C:\Users\Public\Pictures\Structure-Graphite (1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76600"/>
            <a:ext cx="3448050" cy="3124200"/>
          </a:xfrm>
          <a:prstGeom prst="rect">
            <a:avLst/>
          </a:prstGeom>
          <a:noFill/>
        </p:spPr>
      </p:pic>
      <p:pic>
        <p:nvPicPr>
          <p:cNvPr id="10243" name="Picture 3" descr="C:\Users\fatemeh\Desktop\pic-pic\graphene-over-B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4" y="2438400"/>
            <a:ext cx="3677368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گرافن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0772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گرافیت بسیار نرم است. 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آنچه لایه‏های گرافن را روی یکدیگر نگه می‏دارد، پیوندهای واندروالس بین آن‏هاست.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 این پیوند بسیار ضعیف است‏. 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بنابراین لایه‏های گرافن به راحتی می‏توانند روی هم بلغزند.</a:t>
            </a:r>
          </a:p>
          <a:p>
            <a:pPr lvl="1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fa-IR" b="1" dirty="0" smtClean="0">
                <a:solidFill>
                  <a:srgbClr val="002060"/>
                </a:solidFill>
              </a:rPr>
              <a:t>به همين دلیل گرافیت (نوک مداد سیاه) نرم </a:t>
            </a:r>
            <a:r>
              <a:rPr lang="fa-IR" b="1" dirty="0" smtClean="0">
                <a:solidFill>
                  <a:srgbClr val="002060"/>
                </a:solidFill>
              </a:rPr>
              <a:t>است. 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290" name="Picture 2" descr="C:\Users\Public\Pictures\pyrolytic graphite structure ,2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5029199" y="3886200"/>
            <a:ext cx="2594919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 descr="C:\Users\fatemeh\Desktop\pic-pic\Bina_pencil_violet_Clip_Ar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2200"/>
            <a:ext cx="4114800" cy="3962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27800" y="3030835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نانوساختارها</a:t>
            </a:r>
            <a:endParaRPr lang="en-US" sz="24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8196" y="3403600"/>
            <a:ext cx="251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نانوساختارهای کربنی</a:t>
            </a:r>
            <a:endParaRPr lang="en-US" sz="24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5097" y="37084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4</a:t>
            </a:r>
            <a:endParaRPr lang="en-US" sz="24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گرافن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1534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لایه ‌های گرافنی از 3 تا 10 لایه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...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گرافن کم لایه (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Few Layer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Graphene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) 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بین 10 تا 30 لایه را به نام گرافن چند لایه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...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گرافن ضخیم (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Thick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Graphene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) 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و یا نانو بلور های نازک گرافیتی 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می‌نامند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en-US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3316" name="Picture 4" descr="C:\Users\fatemeh\Desktop\pic-pic\multilayer Graphen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581400"/>
            <a:ext cx="4724400" cy="2922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7" name="Picture 5" descr="C:\Users\fatemeh\Desktop\pic-pic\Few Layer Graphe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733800"/>
            <a:ext cx="33528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تاریخچه کشف گرافن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1534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اصطلاح </a:t>
            </a:r>
            <a:r>
              <a:rPr lang="ar-SA" b="1" dirty="0" smtClean="0">
                <a:solidFill>
                  <a:srgbClr val="002060"/>
                </a:solidFill>
              </a:rPr>
              <a:t>گرافن برای اولین بار در سال 1986 معرفی شد</a:t>
            </a:r>
            <a:r>
              <a:rPr lang="fa-IR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 گرافن از ترکیب کلمه گرافیت و یک پسوند </a:t>
            </a:r>
            <a:r>
              <a:rPr lang="fa-IR" b="1" dirty="0" smtClean="0">
                <a:solidFill>
                  <a:srgbClr val="002060"/>
                </a:solidFill>
              </a:rPr>
              <a:t>(ان) </a:t>
            </a:r>
            <a:r>
              <a:rPr lang="ar-SA" b="1" dirty="0" smtClean="0">
                <a:solidFill>
                  <a:srgbClr val="002060"/>
                </a:solidFill>
              </a:rPr>
              <a:t>که به هیدروکربن های آروماتیک</a:t>
            </a:r>
            <a:r>
              <a:rPr lang="fa-IR" b="1" dirty="0" smtClean="0">
                <a:solidFill>
                  <a:srgbClr val="002060"/>
                </a:solidFill>
              </a:rPr>
              <a:t> چند حلقه‌ای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Polycyclic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SA" b="1" dirty="0" smtClean="0">
                <a:solidFill>
                  <a:srgbClr val="002060"/>
                </a:solidFill>
              </a:rPr>
              <a:t> اشاره </a:t>
            </a:r>
            <a:r>
              <a:rPr lang="ar-SA" b="1" dirty="0" smtClean="0">
                <a:solidFill>
                  <a:srgbClr val="002060"/>
                </a:solidFill>
              </a:rPr>
              <a:t>دارد</a:t>
            </a:r>
            <a:r>
              <a:rPr lang="fa-IR" b="1" dirty="0" smtClean="0">
                <a:solidFill>
                  <a:srgbClr val="002060"/>
                </a:solidFill>
              </a:rPr>
              <a:t>،</a:t>
            </a:r>
            <a:r>
              <a:rPr lang="ar-SA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ایجاد شد.</a:t>
            </a:r>
            <a:endParaRPr lang="fa-IR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 این نام برای توصیف یک تک لایه از گرافیت در یک ساختار بزرگتر مانند ترکیبات بین لایه ای </a:t>
            </a:r>
            <a:r>
              <a:rPr lang="ar-SA" b="1" dirty="0" smtClean="0">
                <a:solidFill>
                  <a:srgbClr val="002060"/>
                </a:solidFill>
              </a:rPr>
              <a:t>گرافیت</a:t>
            </a:r>
            <a:r>
              <a:rPr lang="fa-IR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(Graphite Intercalation Compounds)</a:t>
            </a:r>
            <a:r>
              <a:rPr lang="ar-SA" b="1" dirty="0" smtClean="0">
                <a:solidFill>
                  <a:srgbClr val="002060"/>
                </a:solidFill>
              </a:rPr>
              <a:t> مورد استفاده قرار گرفت.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Public\Pictures\carbon nano fib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733800"/>
            <a:ext cx="4083538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8" name="Picture 2" descr="C:\Users\fatemeh\Desktop\pic-pic\Intercalactionrp,Graphite Intercalation Compounds.pn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457200" y="3810000"/>
            <a:ext cx="20574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تاریخچه کشف گرافن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1534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این مفهوم </a:t>
            </a:r>
            <a:r>
              <a:rPr lang="fa-IR" b="1" dirty="0" smtClean="0">
                <a:solidFill>
                  <a:srgbClr val="002060"/>
                </a:solidFill>
              </a:rPr>
              <a:t>به طور تئوری </a:t>
            </a:r>
            <a:r>
              <a:rPr lang="ar-SA" b="1" dirty="0" smtClean="0">
                <a:solidFill>
                  <a:srgbClr val="002060"/>
                </a:solidFill>
              </a:rPr>
              <a:t>نخستین بار در سال 1947 توسط </a:t>
            </a:r>
            <a:r>
              <a:rPr lang="fa-IR" b="1" dirty="0" smtClean="0">
                <a:solidFill>
                  <a:srgbClr val="002060"/>
                </a:solidFill>
              </a:rPr>
              <a:t>فیلیپ والاس </a:t>
            </a:r>
            <a:r>
              <a:rPr lang="ar-SA" b="1" dirty="0" smtClean="0">
                <a:solidFill>
                  <a:srgbClr val="002060"/>
                </a:solidFill>
              </a:rPr>
              <a:t>به عنوان یک نقطه شروع برای درک خواص الکترونیکی گرافیت سه بعدی مطرح شد.</a:t>
            </a:r>
            <a:endParaRPr lang="fa-IR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 پس از آن زمان تلاش‌های زیادی برای ساخت آن صورت گرفت اما</a:t>
            </a:r>
            <a:r>
              <a:rPr lang="fa-IR" b="1" dirty="0" smtClean="0">
                <a:solidFill>
                  <a:srgbClr val="002060"/>
                </a:solidFill>
              </a:rPr>
              <a:t>...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ar-SA" b="1" dirty="0" smtClean="0">
                <a:solidFill>
                  <a:srgbClr val="002060"/>
                </a:solidFill>
              </a:rPr>
              <a:t> قضیه‌ای به نام قضیه مرمین-واگنر در مکانیک آماری و نظریه میدان‌های کوانتومی (بر اساس علم فيزيک) وجود داشت</a:t>
            </a:r>
            <a:r>
              <a:rPr lang="fa-IR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fa-IR" b="1" dirty="0" smtClean="0">
                <a:solidFill>
                  <a:srgbClr val="002060"/>
                </a:solidFill>
              </a:rPr>
              <a:t>بر این اساس،</a:t>
            </a:r>
            <a:r>
              <a:rPr lang="ar-SA" b="1" dirty="0" smtClean="0">
                <a:solidFill>
                  <a:srgbClr val="002060"/>
                </a:solidFill>
              </a:rPr>
              <a:t> ساخت یک ماده دوبعدی غیرممکن </a:t>
            </a:r>
            <a:r>
              <a:rPr lang="fa-IR" b="1" dirty="0" smtClean="0">
                <a:solidFill>
                  <a:srgbClr val="002060"/>
                </a:solidFill>
              </a:rPr>
              <a:t>بوده </a:t>
            </a:r>
            <a:r>
              <a:rPr lang="ar-SA" b="1" dirty="0" smtClean="0">
                <a:solidFill>
                  <a:srgbClr val="002060"/>
                </a:solidFill>
              </a:rPr>
              <a:t>و چنین ماده‌ای غیرپایدار </a:t>
            </a:r>
            <a:r>
              <a:rPr lang="fa-IR" b="1" dirty="0" smtClean="0">
                <a:solidFill>
                  <a:srgbClr val="002060"/>
                </a:solidFill>
              </a:rPr>
              <a:t>است </a:t>
            </a:r>
            <a:r>
              <a:rPr lang="ar-SA" b="1" dirty="0" smtClean="0">
                <a:solidFill>
                  <a:srgbClr val="002060"/>
                </a:solidFill>
              </a:rPr>
              <a:t>و </a:t>
            </a:r>
            <a:r>
              <a:rPr lang="ar-SA" b="1" dirty="0" smtClean="0">
                <a:solidFill>
                  <a:srgbClr val="002060"/>
                </a:solidFill>
              </a:rPr>
              <a:t>صرفا</a:t>
            </a:r>
            <a:r>
              <a:rPr lang="fa-IR" b="1" dirty="0" smtClean="0">
                <a:solidFill>
                  <a:srgbClr val="002060"/>
                </a:solidFill>
              </a:rPr>
              <a:t>ً</a:t>
            </a:r>
            <a:r>
              <a:rPr lang="ar-SA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یک ماده نظری </a:t>
            </a:r>
            <a:r>
              <a:rPr lang="fa-IR" b="1" dirty="0" smtClean="0">
                <a:solidFill>
                  <a:srgbClr val="002060"/>
                </a:solidFill>
              </a:rPr>
              <a:t>محسوب می شود.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15362" name="Picture 2" descr="C:\Users\fatemeh\Desktop\pic-pic\graphene2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655976"/>
            <a:ext cx="3581400" cy="1973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تاریخچه کشف گرافن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1534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همین مسئله باعث شد با وجود اینکه این ماده توسط افرادی ساخته شده </a:t>
            </a:r>
            <a:r>
              <a:rPr lang="ar-SA" b="1" dirty="0" smtClean="0">
                <a:solidFill>
                  <a:srgbClr val="002060"/>
                </a:solidFill>
              </a:rPr>
              <a:t>بود</a:t>
            </a:r>
            <a:r>
              <a:rPr lang="fa-IR" b="1" dirty="0" smtClean="0">
                <a:solidFill>
                  <a:srgbClr val="002060"/>
                </a:solidFill>
              </a:rPr>
              <a:t>،</a:t>
            </a:r>
            <a:r>
              <a:rPr lang="ar-SA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در طی سال ها همچنان ناشناخته باقی بماند</a:t>
            </a:r>
            <a:r>
              <a:rPr lang="fa-IR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تا سال 2004 هیچگونه توجهی به بررسی خصوصیات گرافن نشد.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در طی سال ها تک لایه هایی از گرافیت در یک ساختار بزرگتر مانند ترکیبات بین لایه ای گرافیت با میکروسکوپ الکترونی عبوری دیده </a:t>
            </a:r>
            <a:r>
              <a:rPr lang="ar-SA" b="1" dirty="0" smtClean="0">
                <a:solidFill>
                  <a:srgbClr val="002060"/>
                </a:solidFill>
              </a:rPr>
              <a:t>شدند</a:t>
            </a:r>
            <a:r>
              <a:rPr lang="fa-IR" b="1" dirty="0" smtClean="0">
                <a:solidFill>
                  <a:srgbClr val="002060"/>
                </a:solidFill>
              </a:rPr>
              <a:t>.</a:t>
            </a:r>
            <a:endParaRPr lang="fa-IR" b="1" dirty="0" smtClean="0">
              <a:solidFill>
                <a:srgbClr val="002060"/>
              </a:solidFill>
            </a:endParaRPr>
          </a:p>
        </p:txBody>
      </p:sp>
      <p:pic>
        <p:nvPicPr>
          <p:cNvPr id="18434" name="Picture 2" descr="C:\Users\fatemeh\Desktop\pic-pic\afm, graphite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438400" y="3962400"/>
            <a:ext cx="4419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تاریخچه کشف گرافن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229600" cy="4953000"/>
          </a:xfrm>
        </p:spPr>
        <p:txBody>
          <a:bodyPr/>
          <a:lstStyle/>
          <a:p>
            <a:pPr lvl="0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این </a:t>
            </a:r>
            <a:r>
              <a:rPr lang="ar-SA" b="1" dirty="0" smtClean="0">
                <a:solidFill>
                  <a:srgbClr val="002060"/>
                </a:solidFill>
              </a:rPr>
              <a:t>ساختارها</a:t>
            </a:r>
            <a:r>
              <a:rPr lang="fa-IR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در واقع اکسید گرافن</a:t>
            </a:r>
            <a:r>
              <a:rPr lang="fa-IR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یا اکسید گرافن کاهش یافته (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Reduced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Graphene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Oxide</a:t>
            </a:r>
            <a:r>
              <a:rPr lang="ar-SA" b="1" dirty="0" smtClean="0">
                <a:solidFill>
                  <a:srgbClr val="002060"/>
                </a:solidFill>
              </a:rPr>
              <a:t>) بودند</a:t>
            </a:r>
            <a:r>
              <a:rPr lang="fa-IR" b="1" dirty="0" smtClean="0">
                <a:solidFill>
                  <a:srgbClr val="002060"/>
                </a:solidFill>
              </a:rPr>
              <a:t>.</a:t>
            </a:r>
          </a:p>
          <a:p>
            <a:pPr lvl="0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این ساختارها </a:t>
            </a:r>
            <a:r>
              <a:rPr lang="ar-SA" b="1" dirty="0" smtClean="0">
                <a:solidFill>
                  <a:srgbClr val="002060"/>
                </a:solidFill>
              </a:rPr>
              <a:t>با میکروسکوپ الکترونی عبوری (اکسید گرافن توسط روئس و ووگت، 1948 و اکسید گرافن کاهش یافته توسط بوئم و هوفمن، 1962) دیده شدند. </a:t>
            </a:r>
            <a:endParaRPr lang="fa-IR" b="1" dirty="0" smtClean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ar-SA" b="1" dirty="0" smtClean="0">
                <a:solidFill>
                  <a:srgbClr val="002060"/>
                </a:solidFill>
              </a:rPr>
              <a:t> اکسید گرافن </a:t>
            </a:r>
            <a:r>
              <a:rPr lang="fa-IR" b="1" dirty="0" smtClean="0">
                <a:solidFill>
                  <a:srgbClr val="002060"/>
                </a:solidFill>
              </a:rPr>
              <a:t>: </a:t>
            </a:r>
            <a:r>
              <a:rPr lang="ar-SA" b="1" dirty="0" smtClean="0">
                <a:solidFill>
                  <a:srgbClr val="002060"/>
                </a:solidFill>
              </a:rPr>
              <a:t>ورقه از گرافن که با گروه های هیدروکسیل و اپ</a:t>
            </a:r>
            <a:r>
              <a:rPr lang="fa-IR" b="1" dirty="0" smtClean="0">
                <a:solidFill>
                  <a:srgbClr val="002060"/>
                </a:solidFill>
              </a:rPr>
              <a:t>و</a:t>
            </a:r>
            <a:r>
              <a:rPr lang="ar-SA" b="1" dirty="0" smtClean="0">
                <a:solidFill>
                  <a:srgbClr val="002060"/>
                </a:solidFill>
              </a:rPr>
              <a:t>کسید پوشیده شده است</a:t>
            </a:r>
            <a:r>
              <a:rPr lang="fa-IR" b="1" dirty="0" smtClean="0">
                <a:solidFill>
                  <a:srgbClr val="002060"/>
                </a:solidFill>
              </a:rPr>
              <a:t>.</a:t>
            </a:r>
            <a:r>
              <a:rPr lang="ar-SA" b="1" dirty="0" smtClean="0">
                <a:solidFill>
                  <a:srgbClr val="002060"/>
                </a:solidFill>
              </a:rPr>
              <a:t> </a:t>
            </a:r>
            <a:endParaRPr lang="fa-IR" b="1" dirty="0" smtClean="0">
              <a:solidFill>
                <a:srgbClr val="002060"/>
              </a:solidFill>
            </a:endParaRPr>
          </a:p>
        </p:txBody>
      </p:sp>
      <p:pic>
        <p:nvPicPr>
          <p:cNvPr id="17410" name="Picture 2" descr="C:\Users\fatemeh\Desktop\pic-pic\Graphene Ox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0"/>
            <a:ext cx="32004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 descr="C:\Users\fatemeh\Desktop\pic-pic\Graphene Oxide reduce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733800"/>
            <a:ext cx="47244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تاریخچه کشف گرافن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153400" cy="4953000"/>
          </a:xfrm>
        </p:spPr>
        <p:txBody>
          <a:bodyPr/>
          <a:lstStyle/>
          <a:p>
            <a:pPr lvl="0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ساخت گرافن اکسید به سال 1859 برمی گردد.</a:t>
            </a:r>
            <a:endParaRPr lang="fa-IR" b="1" dirty="0" smtClean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  با قرار دادن گرافیت در اسیدهای قوی، ماده ای بدست آمد که در آن زمان کربونیک اسید نام گرفت.</a:t>
            </a:r>
            <a:endParaRPr lang="fa-IR" b="1" dirty="0" smtClean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 برودی تصور می کرد که فرم جدیدی از کربن با وزن مولکولی 33 به نام گرافون کشف کرده است. </a:t>
            </a:r>
            <a:endParaRPr lang="fa-IR" b="1" dirty="0" smtClean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بعدها مشخص شد که او یک سوسپانسیون از بلورهای کوچک گرافن اکسید ساخته است</a:t>
            </a:r>
            <a:r>
              <a:rPr lang="fa-IR" b="1" dirty="0" smtClean="0">
                <a:solidFill>
                  <a:srgbClr val="002060"/>
                </a:solidFill>
              </a:rPr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52400" y="4267200"/>
            <a:ext cx="2743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6" name="Picture 2" descr="C:\Users\fatemeh\Desktop\pic-pic\graphene-made-by-reduction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57174"/>
            <a:ext cx="2819400" cy="244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تاریخچه کشف گرافن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2296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در سال 1948، 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روئس و ووگت میکروسکوپ الکترونی عبوری را به کار بردند و بعد از خشک کردن یک قطره از سوسپانسیون گرافن اکسید بر روی گرید </a:t>
            </a:r>
            <a:r>
              <a:rPr lang="x-none" b="1" smtClean="0">
                <a:solidFill>
                  <a:srgbClr val="002060"/>
                </a:solidFill>
                <a:latin typeface="Times New Roman" pitchFamily="18" charset="0"/>
              </a:rPr>
              <a:t>TEM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، تکه هایی با ضخامت کمتر از چند نانومتر مشاهده کردند.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23554" name="Picture 2" descr="C:\Users\fatemeh\Desktop\pic-pic\graphene oxide suspen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14600"/>
            <a:ext cx="2857500" cy="3038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124200"/>
            <a:ext cx="3810000" cy="308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تاریخچه کشف گرافن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1534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در سال 1962 بوئم و هوفمن جستجوی زیادی برای پیدا کردن نازکترین قطعه از گرافن اکسید کاهش یافته انجام دادند و تعدادی تک لایه پیدا کردند.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این مشاهدات تا سال های 2009 الی 2010 توجه زیادی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را 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به خود معطوف نکرد.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امروزه کار بوئم و هوفمن (1962) به عنوان اولین مشاهده ورقه های گرافن با میکروسکوپ الکترونی عبوری در نظرگرفته می شود.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24578" name="Picture 2" descr="C:\Users\fatemeh\Desktop\pic-pic\graphene sheet, t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886200"/>
            <a:ext cx="3581400" cy="256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تاریخچه کشف گرافن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1534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با شروع دهه 1970،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گرافن تک لایه برای اولین بار بر سطح مواد دیگر با استفاده از روش 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رشد همبافته (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Epitaxial Growth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)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تولید شد.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این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گرافن ایجاد شده شامل یک شبکه شش ضلعی از اتم های کربن پیوند شده با هیبرید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Sp</a:t>
            </a:r>
            <a:r>
              <a:rPr lang="en-US" b="1" baseline="30000" dirty="0" smtClean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 با ضخامت یک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اتم 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بود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2530" name="Picture 2" descr="C:\Users\fatemeh\Desktop\pic-pic\epitaxial growth process in graphene synthesis.gif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981200" y="3505200"/>
            <a:ext cx="504825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تاریخچه کشف گرافن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1534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با شروع سال 1990 تلاش های بسیاری برای ایجاد فیلم های بسیار نازک از گرافیت با خراش دادن و یا مالش گرافیت در برابر یک سطح دیگر (ورقه شدن میکرومکانیکی) انجام شد.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اما در طول این سالها (تا سال 2004) هیچ ماده کربنی نازکتر از 50 تا 100 لایه تولید نشد. 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در سال 2000، کیم و همکارانش روش ورقه شدن میکرومکانیکی را تا حدی اصلاح کردند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آنها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مداد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ی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با تکنولوژی بالا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(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(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Nanopencil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ایجاد کردند. 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21506" name="Picture 2" descr="C:\Users\fatemeh\Desktop\pic-pic\nanopenc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67200"/>
            <a:ext cx="79248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ساختارهای کربنی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2296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اتم‏های کربن در ساخت بسیاری از ترکیبات مهم شیمیایی شرکت دارند.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 از این رو پایه و اساس فناوری‏های مختلفی هستند. 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این اتم‏ها علاوه بر ترکیب شدن با عناصر دیگر، می‏توانند با اتم‏های کربن نیز پیوند دهند. 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25602" name="Picture 2" descr="C:\Users\fatemeh\Desktop\pic-pic\carb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048000"/>
            <a:ext cx="3352800" cy="2838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3" name="Picture 3" descr="C:\Users\fatemeh\Desktop\pic-pic\carbon400-thum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048000"/>
            <a:ext cx="3276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تاریخچه کشف گرافن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153400" cy="4953000"/>
          </a:xfrm>
        </p:spPr>
        <p:txBody>
          <a:bodyPr/>
          <a:lstStyle/>
          <a:p>
            <a:pPr lvl="0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کیم و همکارانش یک میکروکریستال از گرافیت را به بازوی تیرک یک میکروسکوپ نیروی اتمی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 (AFM) 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متصل کردند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lvl="0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نوک این میکروکریستال در طول یک ویفر سیلیکون (شبیه به نوشتن با یک مداد) خراش 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داد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ه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ش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د.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lvl="0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با این روش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ماده ای 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به ضخامت چند ده لایه اتمی بدست آمد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lvl="0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مواد بدست آمده در واقع گرافیت نازک بود، نه گرافن.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191000"/>
            <a:ext cx="56388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تاریخچه کشف گرافن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153400" cy="48768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در سال 2004، یک گروه از فیزیکدانان از دانشگاه منچستر بریتانیا به رهبری آندره گایم و کنستانتین نووسلف تغییری در مورد فرضیه بی ثباتی گرافن ایجاد کردند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این گروه از فیزیکدانان 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نشان دادند که قضیه مرمین-واگنر نمی‌تواند کاملاً درست باشد. 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آنها روش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ی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متفاوت و در نگاه اول ساده لوحانه برای بدست آوردن گرافن ارائه دادند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که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منجر به تحولی عظیم در این رشته شد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en-US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20482" name="Picture 2" descr="C:\Users\fatemeh\Desktop\pic-pic\Physics-Nobel-prizewinner-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657600"/>
            <a:ext cx="4290646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تاریخچه کشف گرافن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2296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آنها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با استفاده از 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چسب نواری یک تک ورقه گرافن (یک مونو لایه از اتمهای کربن) را از گرافیت با روش ورقه ورقه شدن میکرومکانیکی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(Scotch® tape technique)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جدا کردند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سپس آن را به یک ویفر سیلیکون که با ورقه نازکی از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SiO</a:t>
            </a:r>
            <a:r>
              <a:rPr lang="en-US" b="1" baseline="-25000" dirty="0" smtClean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پوشیده شده 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بود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،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منتقل کردند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جایزه نوبل فیزیک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۲۰۱۰ 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نیز به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علت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ساخت ماده‌ای دوبعدی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،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به این دو دانشمند تعلق گرفت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ar-SA" b="1" dirty="0" smtClean="0">
                <a:solidFill>
                  <a:srgbClr val="002060"/>
                </a:solidFill>
              </a:rPr>
              <a:t>کلوخه از گرافیت</a:t>
            </a:r>
            <a:endParaRPr lang="fa-IR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ar-SA" b="1" dirty="0" smtClean="0">
                <a:solidFill>
                  <a:srgbClr val="002060"/>
                </a:solidFill>
              </a:rPr>
              <a:t> چسب </a:t>
            </a:r>
            <a:endParaRPr lang="fa-IR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ar-SA" b="1" dirty="0" smtClean="0">
                <a:solidFill>
                  <a:srgbClr val="002060"/>
                </a:solidFill>
              </a:rPr>
              <a:t>یک ترانزیستور گرافن 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114800"/>
            <a:ext cx="494071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تاریخچه کشف گرافن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153400" cy="48768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کشف گرافن به سیل عظیمی از تحقیقات بین المللی منجر شده است. </a:t>
            </a:r>
            <a:endParaRPr lang="fa-IR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با این حال، </a:t>
            </a:r>
            <a:r>
              <a:rPr lang="ar-SA" b="1" dirty="0" smtClean="0">
                <a:solidFill>
                  <a:srgbClr val="002060"/>
                </a:solidFill>
              </a:rPr>
              <a:t>مانند</a:t>
            </a:r>
            <a:r>
              <a:rPr lang="fa-IR" b="1" smtClean="0">
                <a:solidFill>
                  <a:srgbClr val="002060"/>
                </a:solidFill>
              </a:rPr>
              <a:t> </a:t>
            </a:r>
            <a:r>
              <a:rPr lang="ar-SA" b="1" smtClean="0">
                <a:solidFill>
                  <a:srgbClr val="002060"/>
                </a:solidFill>
              </a:rPr>
              <a:t>فرمهای </a:t>
            </a:r>
            <a:r>
              <a:rPr lang="ar-SA" b="1" dirty="0" smtClean="0">
                <a:solidFill>
                  <a:srgbClr val="002060"/>
                </a:solidFill>
              </a:rPr>
              <a:t>دیگر تازه کشف شده از کربن، در دسترس بودن مواد و فرآیندپذیری</a:t>
            </a:r>
            <a:r>
              <a:rPr lang="fa-IR" b="1" dirty="0" smtClean="0">
                <a:solidFill>
                  <a:srgbClr val="002060"/>
                </a:solidFill>
              </a:rPr>
              <a:t>، </a:t>
            </a:r>
            <a:r>
              <a:rPr lang="ar-SA" b="1" dirty="0" smtClean="0">
                <a:solidFill>
                  <a:srgbClr val="002060"/>
                </a:solidFill>
              </a:rPr>
              <a:t>عوامل محدود کننده سرعت در مراحل ارزیابی کاربرد گرافن می باشد. </a:t>
            </a:r>
            <a:endParaRPr lang="fa-IR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برای گرافن، یک چالش مهم، سنتز و تولید گرافن خالص با کیفیت و در مقیاس بالا می باشد.</a:t>
            </a:r>
            <a:endParaRPr lang="fa-IR" b="1" dirty="0" smtClean="0">
              <a:solidFill>
                <a:srgbClr val="002060"/>
              </a:solidFill>
            </a:endParaRPr>
          </a:p>
        </p:txBody>
      </p:sp>
      <p:pic>
        <p:nvPicPr>
          <p:cNvPr id="19458" name="Picture 2" descr="C:\Users\fatemeh\Desktop\pic-pic\graph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505200"/>
            <a:ext cx="3886200" cy="2695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تاریخچه کشف گرافن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C:\Users\fatemeh\Desktop\pic-pic\graphen electro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001000" cy="496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ساختارهای کربنی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2296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اتم کربن از نظر ترتيب پر شدن اوربیتال‌ها، دارای ساختار الکترونی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1s</a:t>
            </a:r>
            <a:r>
              <a:rPr lang="en-US" b="1" baseline="30000" dirty="0" smtClean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2s</a:t>
            </a:r>
            <a:r>
              <a:rPr lang="en-US" b="1" baseline="30000" dirty="0" smtClean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2p</a:t>
            </a:r>
            <a:r>
              <a:rPr lang="en-US" b="1" baseline="30000" dirty="0" smtClean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 است.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 بنابراین چهار الکترون آزاد وجود داردکه امکان تشکیل چهار پیوند را برای این اتم‏ها مهیا می‏سازد. 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26626" name="Picture 2" descr="C:\Users\fatemeh\Desktop\pic-pic\CarbonSt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819400"/>
            <a:ext cx="57912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ساختارهای کربنی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153400" cy="4953000"/>
          </a:xfrm>
        </p:spPr>
        <p:txBody>
          <a:bodyPr/>
          <a:lstStyle/>
          <a:p>
            <a:pPr lvl="0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پیوندهایی که اتم‏های کربن تشکیل می‏دهند، در ترکیبات گوناگون به شکل های متفاوتی دیده می‏شود و بنابراین خواص متفاوتی نیز ایجاد می‏کند.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  <p:pic>
        <p:nvPicPr>
          <p:cNvPr id="27650" name="Picture 2" descr="C:\Users\fatemeh\Desktop\pic-pic\carbon bonding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381000" y="2590800"/>
            <a:ext cx="4067175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1" name="Picture 3" descr="C:\Users\fatemeh\Desktop\pic-pic\ethene-orbital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276600"/>
            <a:ext cx="3219450" cy="331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ساختارهای کربنی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1534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 این اتم‏ها در ساختار الماس چهار پیوند یگانه‏ کوالانسی (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Single Covalent Bond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) ایجاد می‏کنند.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 یعنی هر اتم کربن با چهار اتم کربن دیگر پیوند می‏دهد. 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بنابراین از تمام 4 ظرفیت خود برای تشکیل پیوند استفاده کرده است. </a:t>
            </a:r>
            <a:endParaRPr lang="en-US" dirty="0"/>
          </a:p>
        </p:txBody>
      </p:sp>
      <p:pic>
        <p:nvPicPr>
          <p:cNvPr id="28674" name="Picture 2" descr="C:\Users\fatemeh\Desktop\pic-pic\diamond-structur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276600"/>
            <a:ext cx="29718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ساختارهای کربنی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153400" cy="5029200"/>
          </a:xfrm>
        </p:spPr>
        <p:txBody>
          <a:bodyPr/>
          <a:lstStyle/>
          <a:p>
            <a:pPr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در ساختار گرافیت، نانولوله، فولرن و گرافن نیز پیوندهای یگانه‏ای بین اتم‏های کربن وجود دارد.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 با این تفاوت که هر اتم تنها با 3 اتم دیگر پیوند می‏دهد و در نتیجه سه پیوند یگانه کوالانسی دارد.</a:t>
            </a:r>
            <a:endParaRPr lang="en-US" dirty="0"/>
          </a:p>
        </p:txBody>
      </p:sp>
      <p:pic>
        <p:nvPicPr>
          <p:cNvPr id="5" name="Picture 3" descr="C:\Users\fatemeh\Desktop\pic-pic\02_General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1828800" y="2971800"/>
            <a:ext cx="55626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ساختارهای کربنی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229600" cy="48768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 در این ساختارها اتم کربن یکی از ظرفیت‏های خود را مصرف نمی‌کند.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 اين ظرفيت خالی که در واقع يک الکترون اضافی است، می تواند به صورت خارج از صفحه‏ای با دیگر اتم‏ها تشکیل پیوند دهد.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 این ظرفیت آزاد یا معلق می‏تواند در شرایطی با گروه‏های عاملی یا دیگر اتم‏های رادیکالی موجود در محیط پیوند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دهد.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9700" name="Picture 4" descr="C:\Users\fatemeh\Desktop\pic-pic\carbon stru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886200"/>
            <a:ext cx="35052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ساختارهای کربنی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0772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در ابعاد نانومتر، چند پارامتر مهم وجود دارد که تاثير بسياری بر خواص مواد می‌گذارد. 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اندازه و شکل فیزیکی نانومواد و چگونگی پیوندهای بین اتمی آنها از این قبیل پارامترها هستند.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pic>
        <p:nvPicPr>
          <p:cNvPr id="30722" name="Picture 2" descr="C:\Users\fatemeh\Desktop\pic-pic\nanoscale7_0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1323005" y="2362200"/>
            <a:ext cx="5501658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pany Handboo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mpany Handbook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B Lotus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B Lotus" pitchFamily="2" charset="-78"/>
          </a:defRPr>
        </a:defPPr>
      </a:lstStyle>
    </a:lnDef>
  </a:objectDefaults>
  <a:extraClrSchemeLst>
    <a:extraClrScheme>
      <a:clrScheme name="Company Handbook 1">
        <a:dk1>
          <a:srgbClr val="00354E"/>
        </a:dk1>
        <a:lt1>
          <a:srgbClr val="EAEAEA"/>
        </a:lt1>
        <a:dk2>
          <a:srgbClr val="006699"/>
        </a:dk2>
        <a:lt2>
          <a:srgbClr val="CCECFF"/>
        </a:lt2>
        <a:accent1>
          <a:srgbClr val="006699"/>
        </a:accent1>
        <a:accent2>
          <a:srgbClr val="6699FF"/>
        </a:accent2>
        <a:accent3>
          <a:srgbClr val="AAB8CA"/>
        </a:accent3>
        <a:accent4>
          <a:srgbClr val="C8C8C8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2">
        <a:dk1>
          <a:srgbClr val="000080"/>
        </a:dk1>
        <a:lt1>
          <a:srgbClr val="FFFFFF"/>
        </a:lt1>
        <a:dk2>
          <a:srgbClr val="3366CC"/>
        </a:dk2>
        <a:lt2>
          <a:srgbClr val="7A7C93"/>
        </a:lt2>
        <a:accent1>
          <a:srgbClr val="006699"/>
        </a:accent1>
        <a:accent2>
          <a:srgbClr val="6699FF"/>
        </a:accent2>
        <a:accent3>
          <a:srgbClr val="FFFFFF"/>
        </a:accent3>
        <a:accent4>
          <a:srgbClr val="00006C"/>
        </a:accent4>
        <a:accent5>
          <a:srgbClr val="AAB8CA"/>
        </a:accent5>
        <a:accent6>
          <a:srgbClr val="5C8AE7"/>
        </a:accent6>
        <a:hlink>
          <a:srgbClr val="9933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B8B8B8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4">
        <a:dk1>
          <a:srgbClr val="660066"/>
        </a:dk1>
        <a:lt1>
          <a:srgbClr val="EAEAEA"/>
        </a:lt1>
        <a:dk2>
          <a:srgbClr val="3366CC"/>
        </a:dk2>
        <a:lt2>
          <a:srgbClr val="7A7C93"/>
        </a:lt2>
        <a:accent1>
          <a:srgbClr val="00CCCC"/>
        </a:accent1>
        <a:accent2>
          <a:srgbClr val="CC66FF"/>
        </a:accent2>
        <a:accent3>
          <a:srgbClr val="F3F3F3"/>
        </a:accent3>
        <a:accent4>
          <a:srgbClr val="560056"/>
        </a:accent4>
        <a:accent5>
          <a:srgbClr val="AAE2E2"/>
        </a:accent5>
        <a:accent6>
          <a:srgbClr val="B95CE7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5">
        <a:dk1>
          <a:srgbClr val="00354E"/>
        </a:dk1>
        <a:lt1>
          <a:srgbClr val="EAEAEA"/>
        </a:lt1>
        <a:dk2>
          <a:srgbClr val="6D67AA"/>
        </a:dk2>
        <a:lt2>
          <a:srgbClr val="CCCCFF"/>
        </a:lt2>
        <a:accent1>
          <a:srgbClr val="6600CC"/>
        </a:accent1>
        <a:accent2>
          <a:srgbClr val="9999FF"/>
        </a:accent2>
        <a:accent3>
          <a:srgbClr val="BAB8D2"/>
        </a:accent3>
        <a:accent4>
          <a:srgbClr val="C8C8C8"/>
        </a:accent4>
        <a:accent5>
          <a:srgbClr val="B8AAE2"/>
        </a:accent5>
        <a:accent6>
          <a:srgbClr val="8A8AE7"/>
        </a:accent6>
        <a:hlink>
          <a:srgbClr val="CCCCFF"/>
        </a:hlink>
        <a:folHlink>
          <a:srgbClr val="9D70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6">
        <a:dk1>
          <a:srgbClr val="003366"/>
        </a:dk1>
        <a:lt1>
          <a:srgbClr val="EAEAEA"/>
        </a:lt1>
        <a:dk2>
          <a:srgbClr val="009999"/>
        </a:dk2>
        <a:lt2>
          <a:srgbClr val="FFFFFF"/>
        </a:lt2>
        <a:accent1>
          <a:srgbClr val="008080"/>
        </a:accent1>
        <a:accent2>
          <a:srgbClr val="00CCCC"/>
        </a:accent2>
        <a:accent3>
          <a:srgbClr val="AACACA"/>
        </a:accent3>
        <a:accent4>
          <a:srgbClr val="C8C8C8"/>
        </a:accent4>
        <a:accent5>
          <a:srgbClr val="AAC0C0"/>
        </a:accent5>
        <a:accent6>
          <a:srgbClr val="00B9B9"/>
        </a:accent6>
        <a:hlink>
          <a:srgbClr val="A7DDE1"/>
        </a:hlink>
        <a:folHlink>
          <a:srgbClr val="FF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Company Handbook</Template>
  <TotalTime>3376</TotalTime>
  <Words>1982</Words>
  <Application>Microsoft Office PowerPoint</Application>
  <PresentationFormat>On-screen Show (4:3)</PresentationFormat>
  <Paragraphs>170</Paragraphs>
  <Slides>36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Company Handbook</vt:lpstr>
      <vt:lpstr>گرافن پایه ساختارهای مهم کربنی (1) </vt:lpstr>
      <vt:lpstr>Slide 2</vt:lpstr>
      <vt:lpstr> ساختارهای کربنی</vt:lpstr>
      <vt:lpstr> ساختارهای کربنی</vt:lpstr>
      <vt:lpstr> ساختارهای کربنی</vt:lpstr>
      <vt:lpstr> ساختارهای کربنی</vt:lpstr>
      <vt:lpstr> ساختارهای کربنی</vt:lpstr>
      <vt:lpstr> ساختارهای کربنی</vt:lpstr>
      <vt:lpstr> ساختارهای کربنی</vt:lpstr>
      <vt:lpstr> ساختارهای کربنی</vt:lpstr>
      <vt:lpstr> ساختارهای کربنی</vt:lpstr>
      <vt:lpstr>گرافن</vt:lpstr>
      <vt:lpstr>فرمهای مختلف کربن گرافیتی </vt:lpstr>
      <vt:lpstr>گرافن</vt:lpstr>
      <vt:lpstr>گرافن</vt:lpstr>
      <vt:lpstr>گرافن</vt:lpstr>
      <vt:lpstr>گرافن</vt:lpstr>
      <vt:lpstr>گرافن</vt:lpstr>
      <vt:lpstr>گرافن</vt:lpstr>
      <vt:lpstr>گرافن</vt:lpstr>
      <vt:lpstr>تاریخچه کشف گرافن</vt:lpstr>
      <vt:lpstr>تاریخچه کشف گرافن</vt:lpstr>
      <vt:lpstr>تاریخچه کشف گرافن</vt:lpstr>
      <vt:lpstr>تاریخچه کشف گرافن</vt:lpstr>
      <vt:lpstr>تاریخچه کشف گرافن</vt:lpstr>
      <vt:lpstr>تاریخچه کشف گرافن</vt:lpstr>
      <vt:lpstr>تاریخچه کشف گرافن</vt:lpstr>
      <vt:lpstr>تاریخچه کشف گرافن</vt:lpstr>
      <vt:lpstr>تاریخچه کشف گرافن</vt:lpstr>
      <vt:lpstr>تاریخچه کشف گرافن</vt:lpstr>
      <vt:lpstr>تاریخچه کشف گرافن</vt:lpstr>
      <vt:lpstr>تاریخچه کشف گرافن</vt:lpstr>
      <vt:lpstr>تاریخچه کشف گرافن</vt:lpstr>
      <vt:lpstr>تاریخچه کشف گرافن</vt:lpstr>
      <vt:lpstr>Slide 35</vt:lpstr>
      <vt:lpstr>Slide 36</vt:lpstr>
    </vt:vector>
  </TitlesOfParts>
  <Company>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>Miliardiom</dc:subject>
  <dc:creator>Ghader Asadi</dc:creator>
  <cp:lastModifiedBy>PARAND</cp:lastModifiedBy>
  <cp:revision>110</cp:revision>
  <cp:lastPrinted>1601-01-01T00:00:00Z</cp:lastPrinted>
  <dcterms:created xsi:type="dcterms:W3CDTF">2006-10-30T07:12:20Z</dcterms:created>
  <dcterms:modified xsi:type="dcterms:W3CDTF">2013-02-21T19:18:26Z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