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56" r:id="rId2"/>
    <p:sldId id="282" r:id="rId3"/>
    <p:sldId id="283" r:id="rId4"/>
    <p:sldId id="258" r:id="rId5"/>
    <p:sldId id="299" r:id="rId6"/>
    <p:sldId id="298" r:id="rId7"/>
    <p:sldId id="259" r:id="rId8"/>
    <p:sldId id="260" r:id="rId9"/>
    <p:sldId id="261" r:id="rId10"/>
    <p:sldId id="262" r:id="rId11"/>
    <p:sldId id="309" r:id="rId12"/>
    <p:sldId id="310" r:id="rId13"/>
    <p:sldId id="263" r:id="rId14"/>
    <p:sldId id="264" r:id="rId15"/>
    <p:sldId id="265" r:id="rId16"/>
    <p:sldId id="266" r:id="rId17"/>
    <p:sldId id="267" r:id="rId18"/>
    <p:sldId id="285" r:id="rId19"/>
    <p:sldId id="286" r:id="rId20"/>
    <p:sldId id="287" r:id="rId21"/>
    <p:sldId id="289" r:id="rId22"/>
    <p:sldId id="290" r:id="rId23"/>
    <p:sldId id="291" r:id="rId24"/>
    <p:sldId id="292" r:id="rId25"/>
    <p:sldId id="294" r:id="rId26"/>
    <p:sldId id="295" r:id="rId27"/>
    <p:sldId id="268" r:id="rId28"/>
    <p:sldId id="301" r:id="rId29"/>
    <p:sldId id="276" r:id="rId30"/>
    <p:sldId id="300" r:id="rId31"/>
    <p:sldId id="302" r:id="rId32"/>
    <p:sldId id="275" r:id="rId33"/>
    <p:sldId id="296" r:id="rId34"/>
    <p:sldId id="270" r:id="rId35"/>
    <p:sldId id="303" r:id="rId36"/>
    <p:sldId id="304" r:id="rId37"/>
    <p:sldId id="305" r:id="rId38"/>
    <p:sldId id="306" r:id="rId39"/>
    <p:sldId id="308" r:id="rId40"/>
    <p:sldId id="307" r:id="rId41"/>
    <p:sldId id="269" r:id="rId42"/>
    <p:sldId id="280" r:id="rId43"/>
    <p:sldId id="281" r:id="rId44"/>
    <p:sldId id="278"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89" autoAdjust="0"/>
    <p:restoredTop sz="94660"/>
  </p:normalViewPr>
  <p:slideViewPr>
    <p:cSldViewPr>
      <p:cViewPr varScale="1">
        <p:scale>
          <a:sx n="69" d="100"/>
          <a:sy n="69" d="100"/>
        </p:scale>
        <p:origin x="-540"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6" d="100"/>
          <a:sy n="56" d="100"/>
        </p:scale>
        <p:origin x="-1812" y="-10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0389F5-F72B-4930-860A-9DE92C908C34}" type="datetimeFigureOut">
              <a:rPr lang="en-US" smtClean="0"/>
              <a:pPr/>
              <a:t>9/26/2010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686CE95-404B-4280-9412-9E4C32F6652A}"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86CE95-404B-4280-9412-9E4C32F6652A}"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86CE95-404B-4280-9412-9E4C32F6652A}"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686CE95-404B-4280-9412-9E4C32F6652A}" type="slidenum">
              <a:rPr lang="en-US" smtClean="0"/>
              <a:pPr/>
              <a:t>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6F722A9-2DBF-40C1-9924-81065C039C0F}" type="datetime1">
              <a:rPr lang="en-US" smtClean="0"/>
              <a:pPr/>
              <a:t>9/26/2010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9FDC25-0E83-47D6-B7D2-04F0A8E08648}" type="slidenum">
              <a:rPr lang="en-US" smtClean="0"/>
              <a:pPr/>
              <a:t>‹#›</a:t>
            </a:fld>
            <a:endParaRPr lang="en-US"/>
          </a:p>
        </p:txBody>
      </p:sp>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A644131-84D4-45A5-8081-9A41D4FCD997}" type="datetime1">
              <a:rPr lang="en-US" smtClean="0"/>
              <a:pPr/>
              <a:t>9/26/2010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9FDC25-0E83-47D6-B7D2-04F0A8E08648}" type="slidenum">
              <a:rPr lang="en-US" smtClean="0"/>
              <a:pPr/>
              <a:t>‹#›</a:t>
            </a:fld>
            <a:endParaRPr lang="en-US"/>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43A147F-3807-4AED-8764-A677B5AB0264}" type="datetime1">
              <a:rPr lang="en-US" smtClean="0"/>
              <a:pPr/>
              <a:t>9/26/2010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9FDC25-0E83-47D6-B7D2-04F0A8E08648}" type="slidenum">
              <a:rPr lang="en-US" smtClean="0"/>
              <a:pPr/>
              <a:t>‹#›</a:t>
            </a:fld>
            <a:endParaRPr lang="en-US"/>
          </a:p>
        </p:txBody>
      </p:sp>
    </p:spTree>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23386CC-47B3-40C1-B995-7B71CD678E01}" type="datetime1">
              <a:rPr lang="en-US" smtClean="0"/>
              <a:pPr/>
              <a:t>9/26/2010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9FDC25-0E83-47D6-B7D2-04F0A8E08648}" type="slidenum">
              <a:rPr lang="en-US" smtClean="0"/>
              <a:pPr/>
              <a:t>‹#›</a:t>
            </a:fld>
            <a:endParaRPr lang="en-US"/>
          </a:p>
        </p:txBody>
      </p:sp>
    </p:spTree>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59D4BC2-08CA-4BCB-83F2-ADAE2820912F}" type="datetime1">
              <a:rPr lang="en-US" smtClean="0"/>
              <a:pPr/>
              <a:t>9/26/2010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9FDC25-0E83-47D6-B7D2-04F0A8E08648}" type="slidenum">
              <a:rPr lang="en-US" smtClean="0"/>
              <a:pPr/>
              <a:t>‹#›</a:t>
            </a:fld>
            <a:endParaRPr lang="en-US"/>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C2B13DA-9E23-4DEB-807E-1D6C54AFBD5D}" type="datetime1">
              <a:rPr lang="en-US" smtClean="0"/>
              <a:pPr/>
              <a:t>9/26/2010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9FDC25-0E83-47D6-B7D2-04F0A8E08648}" type="slidenum">
              <a:rPr lang="en-US" smtClean="0"/>
              <a:pPr/>
              <a:t>‹#›</a:t>
            </a:fld>
            <a:endParaRPr lang="en-US"/>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AAB7ED4-6A1B-44C7-ADE7-E08EA607F76D}" type="datetime1">
              <a:rPr lang="en-US" smtClean="0"/>
              <a:pPr/>
              <a:t>9/26/2010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09FDC25-0E83-47D6-B7D2-04F0A8E08648}" type="slidenum">
              <a:rPr lang="en-US" smtClean="0"/>
              <a:pPr/>
              <a:t>‹#›</a:t>
            </a:fld>
            <a:endParaRPr lang="en-US"/>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02F9273-2F2E-47B8-9C9D-032FE2EC3974}" type="datetime1">
              <a:rPr lang="en-US" smtClean="0"/>
              <a:pPr/>
              <a:t>9/26/2010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09FDC25-0E83-47D6-B7D2-04F0A8E08648}" type="slidenum">
              <a:rPr lang="en-US" smtClean="0"/>
              <a:pPr/>
              <a:t>‹#›</a:t>
            </a:fld>
            <a:endParaRPr lang="en-US"/>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A7F2D9-5A60-4829-AE84-5365BAEE557F}" type="datetime1">
              <a:rPr lang="en-US" smtClean="0"/>
              <a:pPr/>
              <a:t>9/26/2010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09FDC25-0E83-47D6-B7D2-04F0A8E08648}" type="slidenum">
              <a:rPr lang="en-US" smtClean="0"/>
              <a:pPr/>
              <a:t>‹#›</a:t>
            </a:fld>
            <a:endParaRPr lang="en-US"/>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8DCD945-C9D5-4695-98C3-0C26D99B8B41}" type="datetime1">
              <a:rPr lang="en-US" smtClean="0"/>
              <a:pPr/>
              <a:t>9/26/2010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9FDC25-0E83-47D6-B7D2-04F0A8E08648}" type="slidenum">
              <a:rPr lang="en-US" smtClean="0"/>
              <a:pPr/>
              <a:t>‹#›</a:t>
            </a:fld>
            <a:endParaRPr lang="en-US"/>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B9581A-67DD-4DD7-9C97-7B14F21B4536}" type="datetime1">
              <a:rPr lang="en-US" smtClean="0"/>
              <a:pPr/>
              <a:t>9/26/2010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9FDC25-0E83-47D6-B7D2-04F0A8E08648}" type="slidenum">
              <a:rPr lang="en-US" smtClean="0"/>
              <a:pPr/>
              <a:t>‹#›</a:t>
            </a:fld>
            <a:endParaRPr lang="en-US"/>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shadeToTitle="1">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0F228B-9868-4F17-9B89-770CE585EE32}" type="datetime1">
              <a:rPr lang="en-US" smtClean="0"/>
              <a:pPr/>
              <a:t>9/26/2010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9FDC25-0E83-47D6-B7D2-04F0A8E08648}"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thruBlk="1"/>
  </p:transition>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09FDC25-0E83-47D6-B7D2-04F0A8E08648}" type="slidenum">
              <a:rPr lang="en-US" smtClean="0"/>
              <a:pPr/>
              <a:t>1</a:t>
            </a:fld>
            <a:endParaRPr lang="en-US"/>
          </a:p>
        </p:txBody>
      </p:sp>
      <p:pic>
        <p:nvPicPr>
          <p:cNvPr id="6" name="Picture 4"/>
          <p:cNvPicPr>
            <a:picLocks noChangeAspect="1" noChangeArrowheads="1"/>
          </p:cNvPicPr>
          <p:nvPr/>
        </p:nvPicPr>
        <p:blipFill>
          <a:blip r:embed="rId3" cstate="print"/>
          <a:srcRect/>
          <a:stretch>
            <a:fillRect/>
          </a:stretch>
        </p:blipFill>
        <p:spPr>
          <a:xfrm>
            <a:off x="0" y="0"/>
            <a:ext cx="9144000" cy="6858000"/>
          </a:xfrm>
          <a:prstGeom prst="rect">
            <a:avLst/>
          </a:prstGeom>
          <a:noFill/>
          <a:ln/>
        </p:spPr>
      </p:pic>
    </p:spTree>
  </p:cSld>
  <p:clrMapOvr>
    <a:masterClrMapping/>
  </p:clrMapOvr>
  <p:transition>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676400"/>
            <a:ext cx="8229600" cy="4876800"/>
          </a:xfrm>
          <a:solidFill>
            <a:schemeClr val="tx2">
              <a:lumMod val="25000"/>
            </a:schemeClr>
          </a:solidFill>
        </p:spPr>
        <p:txBody>
          <a:bodyPr>
            <a:noAutofit/>
          </a:bodyPr>
          <a:lstStyle/>
          <a:p>
            <a:pPr algn="r" rtl="1">
              <a:buFont typeface="Arial" pitchFamily="34" charset="0"/>
              <a:buChar char="•"/>
            </a:pPr>
            <a:r>
              <a:rPr lang="ar-SA" sz="2400" b="1" dirty="0" smtClean="0"/>
              <a:t>غبارهاي هوشمند</a:t>
            </a:r>
            <a:r>
              <a:rPr lang="en-US" sz="2400" b="1" dirty="0" smtClean="0"/>
              <a:t/>
            </a:r>
            <a:br>
              <a:rPr lang="en-US" sz="2400" b="1" dirty="0" smtClean="0"/>
            </a:br>
            <a:r>
              <a:rPr lang="ar-SA" sz="2400" b="1" dirty="0" smtClean="0"/>
              <a:t> نانو حسگرهاي گاز </a:t>
            </a:r>
            <a:r>
              <a:rPr lang="fa-IR" sz="2400" b="1" dirty="0" smtClean="0"/>
              <a:t/>
            </a:r>
            <a:br>
              <a:rPr lang="fa-IR" sz="2400" b="1" dirty="0" smtClean="0"/>
            </a:br>
            <a:r>
              <a:rPr lang="ar-SA" sz="2400" b="1" dirty="0" smtClean="0"/>
              <a:t>نانوحسگرهاي فيزيکي</a:t>
            </a:r>
            <a:r>
              <a:rPr lang="fa-IR" sz="2400" b="1" dirty="0" smtClean="0"/>
              <a:t/>
            </a:r>
            <a:br>
              <a:rPr lang="fa-IR" sz="2400" b="1" dirty="0" smtClean="0"/>
            </a:br>
            <a:r>
              <a:rPr lang="ar-SA" sz="2400" dirty="0" smtClean="0"/>
              <a:t>نانو حسگرهاي شيميايي</a:t>
            </a:r>
            <a:endParaRPr lang="en-US" sz="2400" dirty="0">
              <a:cs typeface="B Nazanin" pitchFamily="2" charset="-78"/>
            </a:endParaRPr>
          </a:p>
        </p:txBody>
      </p:sp>
      <p:sp>
        <p:nvSpPr>
          <p:cNvPr id="3" name="Slide Number Placeholder 2"/>
          <p:cNvSpPr>
            <a:spLocks noGrp="1"/>
          </p:cNvSpPr>
          <p:nvPr>
            <p:ph type="sldNum" sz="quarter" idx="12"/>
          </p:nvPr>
        </p:nvSpPr>
        <p:spPr/>
        <p:txBody>
          <a:bodyPr/>
          <a:lstStyle/>
          <a:p>
            <a:fld id="{509FDC25-0E83-47D6-B7D2-04F0A8E08648}" type="slidenum">
              <a:rPr lang="en-US" smtClean="0"/>
              <a:pPr/>
              <a:t>10</a:t>
            </a:fld>
            <a:endParaRPr lang="en-US"/>
          </a:p>
        </p:txBody>
      </p:sp>
      <p:sp>
        <p:nvSpPr>
          <p:cNvPr id="7" name="Title 1"/>
          <p:cNvSpPr txBox="1">
            <a:spLocks/>
          </p:cNvSpPr>
          <p:nvPr/>
        </p:nvSpPr>
        <p:spPr>
          <a:xfrm>
            <a:off x="152400" y="304800"/>
            <a:ext cx="8382000" cy="1219200"/>
          </a:xfrm>
          <a:prstGeom prst="rect">
            <a:avLst/>
          </a:prstGeom>
        </p:spPr>
        <p:style>
          <a:lnRef idx="1">
            <a:schemeClr val="accent3"/>
          </a:lnRef>
          <a:fillRef idx="2">
            <a:schemeClr val="accent3"/>
          </a:fillRef>
          <a:effectRef idx="1">
            <a:schemeClr val="accent3"/>
          </a:effectRef>
          <a:fontRef idx="minor">
            <a:schemeClr val="dk1"/>
          </a:fontRef>
        </p:style>
        <p:txBody>
          <a:bodyPr vert="horz" lIns="91440" tIns="45720" rIns="91440" bIns="45720" rtlCol="0" anchor="ctr">
            <a:noAutofit/>
          </a:bodyPr>
          <a:lstStyle/>
          <a:p>
            <a:pPr lvl="0" algn="ctr" rtl="1">
              <a:spcBef>
                <a:spcPct val="0"/>
              </a:spcBef>
            </a:pPr>
            <a:r>
              <a:rPr lang="ar-SA" sz="2400" b="1" dirty="0" smtClean="0"/>
              <a:t>نانوحسگرها</a:t>
            </a:r>
            <a:endParaRPr kumimoji="0" lang="en-US" sz="2400" b="1" i="0" u="none" strike="noStrike" kern="1200" cap="none" spc="0" normalizeH="0" baseline="0" noProof="0" dirty="0">
              <a:ln>
                <a:noFill/>
              </a:ln>
              <a:solidFill>
                <a:schemeClr val="dk1"/>
              </a:solidFill>
              <a:effectLst/>
              <a:uLnTx/>
              <a:uFillTx/>
              <a:latin typeface="+mn-lt"/>
              <a:ea typeface="+mn-ea"/>
              <a:cs typeface="B Nazanin" pitchFamily="2" charset="-78"/>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40" presetClass="entr" presetSubtype="0" fill="hold" grpId="0" nodeType="clickEffect">
                                  <p:stCondLst>
                                    <p:cond delay="0"/>
                                  </p:stCondLst>
                                  <p:iterate type="lt">
                                    <p:tmPct val="10000"/>
                                  </p:iterate>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1"/>
                                          </p:val>
                                        </p:tav>
                                        <p:tav tm="100000">
                                          <p:val>
                                            <p:strVal val="#ppt_x"/>
                                          </p:val>
                                        </p:tav>
                                      </p:tavLst>
                                    </p:anim>
                                    <p:anim calcmode="lin" valueType="num">
                                      <p:cBhvr>
                                        <p:cTn id="15" dur="1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lstStyle/>
          <a:p>
            <a:r>
              <a:rPr lang="ar-SA" b="1" dirty="0" smtClean="0"/>
              <a:t>غبارهاي هوشمند</a:t>
            </a:r>
            <a:endParaRPr lang="en-US" dirty="0"/>
          </a:p>
        </p:txBody>
      </p:sp>
      <p:sp>
        <p:nvSpPr>
          <p:cNvPr id="7" name="Content Placeholder 6"/>
          <p:cNvSpPr>
            <a:spLocks noGrp="1"/>
          </p:cNvSpPr>
          <p:nvPr>
            <p:ph idx="1"/>
          </p:nvPr>
        </p:nvSpPr>
        <p:spPr/>
        <p:style>
          <a:lnRef idx="2">
            <a:schemeClr val="accent4">
              <a:shade val="50000"/>
            </a:schemeClr>
          </a:lnRef>
          <a:fillRef idx="1">
            <a:schemeClr val="accent4"/>
          </a:fillRef>
          <a:effectRef idx="0">
            <a:schemeClr val="accent4"/>
          </a:effectRef>
          <a:fontRef idx="minor">
            <a:schemeClr val="lt1"/>
          </a:fontRef>
        </p:style>
        <p:txBody>
          <a:bodyPr>
            <a:normAutofit fontScale="85000" lnSpcReduction="20000"/>
          </a:bodyPr>
          <a:lstStyle/>
          <a:p>
            <a:pPr algn="r" rtl="1"/>
            <a:r>
              <a:rPr lang="ar-SA" b="1" dirty="0" smtClean="0"/>
              <a:t>غبار هوشمند در واقع حسگر بسيار پيشرفته اي است که در سال 1999 در آمريکا ساخته شده است. اين سنسورها قادرند ساعت ها بصورت معلق در هوا مانده و داده هاي حاصل از پردازش خود روي دما - فشار - رطوبت - ميزان مواد شيميايي موجود - نور و صداي محيط اطراف خود را تا فاصله 20 کيلومتري مخابره کنند و امکان پايش مستمر وضعيت آلودگي هوا را در يک منطقه خاص فراهم آورند</a:t>
            </a:r>
            <a:endParaRPr lang="fa-IR" b="1" dirty="0" smtClean="0"/>
          </a:p>
          <a:p>
            <a:pPr algn="r" rtl="1"/>
            <a:r>
              <a:rPr lang="ar-SA" b="1" dirty="0" smtClean="0"/>
              <a:t>اندازه اين حسگر ها در حد ميلي مترمکعب است. انرژي آنها از نور خورشيد تامين مي شود و تنها در روزهاي آفتابي قابل استفاده اند.  اما کار روي آنها براي تعبيه باطري با ظرفيت و حجم مناسب که بتواند در هواي ابري يا تاريکي هم قابل استفاده باشد همچنان ادامه دارد.</a:t>
            </a:r>
            <a:endParaRPr lang="en-US" b="1" dirty="0"/>
          </a:p>
        </p:txBody>
      </p:sp>
      <p:sp>
        <p:nvSpPr>
          <p:cNvPr id="3" name="Slide Number Placeholder 2"/>
          <p:cNvSpPr>
            <a:spLocks noGrp="1"/>
          </p:cNvSpPr>
          <p:nvPr>
            <p:ph type="sldNum" sz="quarter" idx="12"/>
          </p:nvPr>
        </p:nvSpPr>
        <p:spPr/>
        <p:txBody>
          <a:bodyPr/>
          <a:lstStyle/>
          <a:p>
            <a:fld id="{509FDC25-0E83-47D6-B7D2-04F0A8E08648}" type="slidenum">
              <a:rPr lang="en-US" smtClean="0"/>
              <a:pPr/>
              <a:t>11</a:t>
            </a:fld>
            <a:endParaRPr lang="en-US"/>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7">
                                            <p:bg/>
                                          </p:spTgt>
                                        </p:tgtEl>
                                        <p:attrNameLst>
                                          <p:attrName>style.visibility</p:attrName>
                                        </p:attrNameLst>
                                      </p:cBhvr>
                                      <p:to>
                                        <p:strVal val="visible"/>
                                      </p:to>
                                    </p:set>
                                    <p:animEffect transition="in" filter="wheel(4)">
                                      <p:cBhvr>
                                        <p:cTn id="12" dur="2000"/>
                                        <p:tgtEl>
                                          <p:spTgt spid="7">
                                            <p:bg/>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wheel(4)">
                                      <p:cBhvr>
                                        <p:cTn id="17" dur="2000"/>
                                        <p:tgtEl>
                                          <p:spTgt spid="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grpId="0" nodeType="clickEffect">
                                  <p:stCondLst>
                                    <p:cond delay="0"/>
                                  </p:stCondLst>
                                  <p:childTnLst>
                                    <p:set>
                                      <p:cBhvr>
                                        <p:cTn id="21" dur="1" fill="hold">
                                          <p:stCondLst>
                                            <p:cond delay="0"/>
                                          </p:stCondLst>
                                        </p:cTn>
                                        <p:tgtEl>
                                          <p:spTgt spid="7">
                                            <p:txEl>
                                              <p:pRg st="1" end="1"/>
                                            </p:txEl>
                                          </p:spTgt>
                                        </p:tgtEl>
                                        <p:attrNameLst>
                                          <p:attrName>style.visibility</p:attrName>
                                        </p:attrNameLst>
                                      </p:cBhvr>
                                      <p:to>
                                        <p:strVal val="visible"/>
                                      </p:to>
                                    </p:set>
                                    <p:animEffect transition="in" filter="wheel(4)">
                                      <p:cBhvr>
                                        <p:cTn id="22" dur="20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1"/>
          </a:lnRef>
          <a:fillRef idx="3">
            <a:schemeClr val="accent1"/>
          </a:fillRef>
          <a:effectRef idx="3">
            <a:schemeClr val="accent1"/>
          </a:effectRef>
          <a:fontRef idx="minor">
            <a:schemeClr val="lt1"/>
          </a:fontRef>
        </p:style>
        <p:txBody>
          <a:bodyPr/>
          <a:lstStyle/>
          <a:p>
            <a:r>
              <a:rPr lang="ar-SA" b="1" dirty="0" smtClean="0"/>
              <a:t>نانوحسگرهاي فيزيکي</a:t>
            </a:r>
            <a:endParaRPr lang="en-US" dirty="0"/>
          </a:p>
        </p:txBody>
      </p:sp>
      <p:sp>
        <p:nvSpPr>
          <p:cNvPr id="3" name="Content Placeholder 2"/>
          <p:cNvSpPr>
            <a:spLocks noGrp="1"/>
          </p:cNvSpPr>
          <p:nvPr>
            <p:ph idx="1"/>
          </p:nvPr>
        </p:nvSpPr>
        <p:spPr/>
        <p:style>
          <a:lnRef idx="3">
            <a:schemeClr val="lt1"/>
          </a:lnRef>
          <a:fillRef idx="1">
            <a:schemeClr val="accent5"/>
          </a:fillRef>
          <a:effectRef idx="1">
            <a:schemeClr val="accent5"/>
          </a:effectRef>
          <a:fontRef idx="minor">
            <a:schemeClr val="lt1"/>
          </a:fontRef>
        </p:style>
        <p:txBody>
          <a:bodyPr>
            <a:normAutofit fontScale="92500" lnSpcReduction="20000"/>
          </a:bodyPr>
          <a:lstStyle/>
          <a:p>
            <a:pPr algn="r" rtl="1"/>
            <a:r>
              <a:rPr lang="ar-SA" b="1" dirty="0" smtClean="0"/>
              <a:t>گروهي از محققان مؤسسه فناوري جورجيا به رهبري </a:t>
            </a:r>
            <a:r>
              <a:rPr lang="en-US" b="1" dirty="0" smtClean="0"/>
              <a:t>Walter De </a:t>
            </a:r>
            <a:r>
              <a:rPr lang="en-US" b="1" dirty="0" err="1" smtClean="0"/>
              <a:t>Heer</a:t>
            </a:r>
            <a:r>
              <a:rPr lang="ar-SA" b="1" dirty="0" smtClean="0"/>
              <a:t> با استفاده از ويژگي‌هاي منحصر به فرد الکتريکي و مکانيکي نانولوله‌ها، موفق به ساخت کوچک‌ترين ترازوي دنيا شده‌اند. آنها يک ذره کوچک را به انتهاي يک نانولوله کربني سوار و به سر ديگر آن، يک بار الکتريکي اعمال نمودند. نانولوله کربني شبيه يک فنر قوي و انعطاف‌پذير عمل نموده و بدون شکستن شروع به نوسان کرد. جرم ذره از تغييرات ايجاد شده در فرکانس ارتعاشي نانولوله، همراه و بدون ذره، محاسبه گرديد. ممکن است بتوان از اين روش براي اندازه‌گيري جرم تک‌مولکول‌هاي زيستي استفاده کرد.  </a:t>
            </a:r>
            <a:endParaRPr lang="en-US" b="1" dirty="0"/>
          </a:p>
        </p:txBody>
      </p:sp>
      <p:sp>
        <p:nvSpPr>
          <p:cNvPr id="4" name="Slide Number Placeholder 3"/>
          <p:cNvSpPr>
            <a:spLocks noGrp="1"/>
          </p:cNvSpPr>
          <p:nvPr>
            <p:ph type="sldNum" sz="quarter" idx="12"/>
          </p:nvPr>
        </p:nvSpPr>
        <p:spPr/>
        <p:txBody>
          <a:bodyPr/>
          <a:lstStyle/>
          <a:p>
            <a:fld id="{509FDC25-0E83-47D6-B7D2-04F0A8E08648}" type="slidenum">
              <a:rPr lang="en-US" smtClean="0"/>
              <a:pPr/>
              <a:t>12</a:t>
            </a:fld>
            <a:endParaRPr lang="en-US"/>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diamond(in)">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diamond(in)">
                                      <p:cBhvr>
                                        <p:cTn id="1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447800"/>
            <a:ext cx="8763000" cy="5410200"/>
          </a:xfrm>
          <a:blipFill>
            <a:blip r:embed="rId2" cstate="print"/>
            <a:tile tx="0" ty="0" sx="100000" sy="100000" flip="none" algn="tl"/>
          </a:blipFill>
        </p:spPr>
        <p:txBody>
          <a:bodyPr>
            <a:normAutofit/>
          </a:bodyPr>
          <a:lstStyle/>
          <a:p>
            <a:pPr algn="r" rtl="1"/>
            <a:r>
              <a:rPr lang="en-US" sz="32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1</a:t>
            </a:r>
            <a:r>
              <a:rPr lang="fa-IR" sz="32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.استفاده از نقاط کوانتومی درتولید نانو حسگرها</a:t>
            </a:r>
            <a:br>
              <a:rPr lang="fa-IR" sz="32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br>
            <a:r>
              <a:rPr lang="fa-IR" sz="32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2.استفاده ازنانولوله ها درتولید نانوحسگرها</a:t>
            </a:r>
            <a:r>
              <a:rPr lang="en-US" sz="32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
            </a:r>
            <a:br>
              <a:rPr lang="en-US" sz="32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br>
            <a:r>
              <a:rPr lang="fa-IR" sz="32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الف ) نانولوله های کربنی به عنوان حسگرهای شیمیایی</a:t>
            </a:r>
            <a:r>
              <a:rPr lang="en-US" sz="32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
            </a:r>
            <a:br>
              <a:rPr lang="en-US" sz="32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br>
            <a:r>
              <a:rPr lang="fa-IR" sz="32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ب) نانولوله های کربنی به عنوان حسگرهای مکانیکی</a:t>
            </a:r>
            <a:r>
              <a:rPr lang="en-US" sz="32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
            </a:r>
            <a:br>
              <a:rPr lang="en-US" sz="32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br>
            <a:r>
              <a:rPr lang="fa-IR" sz="32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
            </a:r>
            <a:br>
              <a:rPr lang="fa-IR" sz="32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br>
            <a:r>
              <a:rPr lang="fa-IR" sz="32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3.استفاده ازنانو ابزارها درتوليد نانوحسگرها</a:t>
            </a:r>
            <a:r>
              <a:rPr lang="fa-IR" sz="32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cs typeface="B Nazanin" pitchFamily="2" charset="-78"/>
              </a:rPr>
              <a:t/>
            </a:r>
            <a:br>
              <a:rPr lang="fa-IR" sz="32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cs typeface="B Nazanin" pitchFamily="2" charset="-78"/>
              </a:rPr>
            </a:br>
            <a:endParaRPr lang="en-US" sz="32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cs typeface="B Nazanin" pitchFamily="2" charset="-78"/>
            </a:endParaRPr>
          </a:p>
        </p:txBody>
      </p:sp>
      <p:sp>
        <p:nvSpPr>
          <p:cNvPr id="3" name="Slide Number Placeholder 2"/>
          <p:cNvSpPr>
            <a:spLocks noGrp="1"/>
          </p:cNvSpPr>
          <p:nvPr>
            <p:ph type="sldNum" sz="quarter" idx="12"/>
          </p:nvPr>
        </p:nvSpPr>
        <p:spPr/>
        <p:txBody>
          <a:bodyPr/>
          <a:lstStyle/>
          <a:p>
            <a:fld id="{509FDC25-0E83-47D6-B7D2-04F0A8E08648}" type="slidenum">
              <a:rPr lang="en-US" smtClean="0"/>
              <a:pPr/>
              <a:t>13</a:t>
            </a:fld>
            <a:endParaRPr lang="en-US"/>
          </a:p>
        </p:txBody>
      </p:sp>
      <p:sp>
        <p:nvSpPr>
          <p:cNvPr id="4" name="Round Same Side Corner Rectangle 3"/>
          <p:cNvSpPr/>
          <p:nvPr/>
        </p:nvSpPr>
        <p:spPr>
          <a:xfrm>
            <a:off x="457200" y="228600"/>
            <a:ext cx="7924800" cy="1219200"/>
          </a:xfrm>
          <a:prstGeom prst="round2Same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fa-IR" sz="3200" b="1" dirty="0" smtClean="0">
                <a:ln w="900" cmpd="sng">
                  <a:solidFill>
                    <a:schemeClr val="accent1">
                      <a:satMod val="190000"/>
                      <a:alpha val="55000"/>
                    </a:schemeClr>
                  </a:solidFill>
                  <a:prstDash val="solid"/>
                </a:ln>
                <a:solidFill>
                  <a:schemeClr val="accent6">
                    <a:lumMod val="50000"/>
                  </a:schemeClr>
                </a:solidFill>
                <a:effectLst>
                  <a:innerShdw blurRad="101600" dist="76200" dir="5400000">
                    <a:schemeClr val="accent1">
                      <a:satMod val="190000"/>
                      <a:tint val="100000"/>
                      <a:alpha val="74000"/>
                    </a:schemeClr>
                  </a:innerShdw>
                </a:effectLst>
                <a:latin typeface="2  Titr"/>
                <a:cs typeface="Titr" pitchFamily="2" charset="-78"/>
              </a:rPr>
              <a:t>انواع نانو حسگرها براساس نوع ساختار</a:t>
            </a:r>
            <a:endParaRPr lang="en-US" sz="3200" dirty="0">
              <a:solidFill>
                <a:schemeClr val="accent6">
                  <a:lumMod val="50000"/>
                </a:schemeClr>
              </a:solidFill>
              <a:latin typeface="2  Titr"/>
              <a:cs typeface="Titr" pitchFamily="2" charset="-78"/>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1"/>
            <a:ext cx="7772400" cy="1371599"/>
          </a:xfrm>
          <a:solidFill>
            <a:schemeClr val="accent2">
              <a:lumMod val="75000"/>
            </a:schemeClr>
          </a:solidFill>
        </p:spPr>
        <p:txBody>
          <a:bodyPr>
            <a:normAutofit/>
          </a:bodyPr>
          <a:lstStyle/>
          <a:p>
            <a:r>
              <a:rPr lang="fa-IR" sz="3200" dirty="0" smtClean="0">
                <a:cs typeface="Titr" pitchFamily="2" charset="-78"/>
              </a:rPr>
              <a:t>کاربرد نانوحسگر ها</a:t>
            </a:r>
            <a:endParaRPr lang="en-US" sz="3000" b="1" dirty="0">
              <a:solidFill>
                <a:srgbClr val="FFFF00"/>
              </a:solidFill>
              <a:cs typeface="Titr" pitchFamily="2" charset="-78"/>
            </a:endParaRPr>
          </a:p>
        </p:txBody>
      </p:sp>
      <p:sp>
        <p:nvSpPr>
          <p:cNvPr id="3" name="Subtitle 2"/>
          <p:cNvSpPr>
            <a:spLocks noGrp="1"/>
          </p:cNvSpPr>
          <p:nvPr>
            <p:ph type="subTitle" idx="1"/>
          </p:nvPr>
        </p:nvSpPr>
        <p:spPr>
          <a:xfrm>
            <a:off x="762000" y="1676400"/>
            <a:ext cx="7620000" cy="5029200"/>
          </a:xfrm>
        </p:spPr>
        <p:style>
          <a:lnRef idx="3">
            <a:schemeClr val="lt1"/>
          </a:lnRef>
          <a:fillRef idx="1">
            <a:schemeClr val="accent3"/>
          </a:fillRef>
          <a:effectRef idx="1">
            <a:schemeClr val="accent3"/>
          </a:effectRef>
          <a:fontRef idx="minor">
            <a:schemeClr val="lt1"/>
          </a:fontRef>
        </p:style>
        <p:txBody>
          <a:bodyPr>
            <a:normAutofit/>
          </a:bodyPr>
          <a:lstStyle/>
          <a:p>
            <a:pPr algn="r"/>
            <a:endParaRPr lang="fa-IR" sz="2800" b="1" dirty="0" smtClean="0">
              <a:solidFill>
                <a:schemeClr val="bg1"/>
              </a:solidFill>
            </a:endParaRPr>
          </a:p>
          <a:p>
            <a:pPr algn="r"/>
            <a:r>
              <a:rPr lang="fa-IR" sz="2800" b="1" dirty="0" smtClean="0">
                <a:solidFill>
                  <a:schemeClr val="bg1"/>
                </a:solidFill>
              </a:rPr>
              <a:t>نانوحسگر ها و مبارزه با انتشار گازهای سمّی</a:t>
            </a:r>
          </a:p>
          <a:p>
            <a:pPr algn="r" rtl="1"/>
            <a:r>
              <a:rPr lang="ar-SA" sz="2800" b="1" dirty="0" smtClean="0">
                <a:solidFill>
                  <a:schemeClr val="bg1"/>
                </a:solidFill>
              </a:rPr>
              <a:t>نانو حسگرهاي </a:t>
            </a:r>
            <a:r>
              <a:rPr lang="en-US" sz="2800" b="1" dirty="0" smtClean="0">
                <a:solidFill>
                  <a:schemeClr val="bg1"/>
                </a:solidFill>
              </a:rPr>
              <a:t>pH</a:t>
            </a:r>
            <a:r>
              <a:rPr lang="en-US" sz="2800" dirty="0" smtClean="0">
                <a:solidFill>
                  <a:schemeClr val="bg1"/>
                </a:solidFill>
              </a:rPr>
              <a:t> </a:t>
            </a:r>
            <a:endParaRPr lang="fa-IR" sz="2800" b="1" dirty="0" smtClean="0">
              <a:solidFill>
                <a:schemeClr val="bg1"/>
              </a:solidFill>
            </a:endParaRPr>
          </a:p>
          <a:p>
            <a:pPr algn="r" rtl="1"/>
            <a:r>
              <a:rPr lang="ar-SA" sz="2800" b="1" dirty="0" smtClean="0">
                <a:solidFill>
                  <a:schemeClr val="bg1"/>
                </a:solidFill>
              </a:rPr>
              <a:t>نانو حسگر ها و شناسايي </a:t>
            </a:r>
            <a:r>
              <a:rPr lang="en-US" sz="2800" b="1" dirty="0" smtClean="0">
                <a:solidFill>
                  <a:schemeClr val="bg1"/>
                </a:solidFill>
              </a:rPr>
              <a:t>DNA</a:t>
            </a:r>
            <a:r>
              <a:rPr lang="ar-SA" sz="2800" b="1" dirty="0" smtClean="0">
                <a:solidFill>
                  <a:schemeClr val="bg1"/>
                </a:solidFill>
              </a:rPr>
              <a:t> و پروتئين‌ها</a:t>
            </a:r>
            <a:r>
              <a:rPr lang="ar-SA" sz="2800" dirty="0" smtClean="0">
                <a:solidFill>
                  <a:schemeClr val="bg1"/>
                </a:solidFill>
              </a:rPr>
              <a:t> </a:t>
            </a:r>
            <a:endParaRPr lang="fa-IR" sz="2800" b="1" dirty="0" smtClean="0">
              <a:solidFill>
                <a:schemeClr val="bg1"/>
              </a:solidFill>
            </a:endParaRPr>
          </a:p>
          <a:p>
            <a:pPr algn="r"/>
            <a:r>
              <a:rPr lang="ar-SA" sz="2800" b="1" dirty="0" smtClean="0">
                <a:solidFill>
                  <a:schemeClr val="bg1"/>
                </a:solidFill>
              </a:rPr>
              <a:t>کاربرد نانو حسگر ها در صنايع فضا</a:t>
            </a:r>
            <a:endParaRPr lang="fa-IR" sz="2800" b="1" dirty="0" smtClean="0">
              <a:solidFill>
                <a:schemeClr val="bg1"/>
              </a:solidFill>
            </a:endParaRPr>
          </a:p>
          <a:p>
            <a:pPr algn="r"/>
            <a:r>
              <a:rPr lang="ar-SA" sz="2800" b="1" dirty="0" smtClean="0">
                <a:solidFill>
                  <a:schemeClr val="bg1"/>
                </a:solidFill>
              </a:rPr>
              <a:t>کاربرد نانو حسگرها در صنايع بالادستى نفت</a:t>
            </a:r>
            <a:r>
              <a:rPr lang="ar-SA" sz="2800" dirty="0" smtClean="0">
                <a:solidFill>
                  <a:schemeClr val="bg1"/>
                </a:solidFill>
              </a:rPr>
              <a:t> </a:t>
            </a:r>
            <a:endParaRPr lang="fa-IR" sz="2800" b="1" dirty="0" smtClean="0">
              <a:solidFill>
                <a:schemeClr val="bg1"/>
              </a:solidFill>
            </a:endParaRPr>
          </a:p>
          <a:p>
            <a:pPr algn="r"/>
            <a:r>
              <a:rPr lang="fa-IR" sz="2800" b="1" dirty="0" smtClean="0">
                <a:solidFill>
                  <a:schemeClr val="bg1"/>
                </a:solidFill>
              </a:rPr>
              <a:t>نانو حسگرها و کنترل آلودگی هوا</a:t>
            </a:r>
            <a:endParaRPr lang="en-US" sz="2600" b="1" dirty="0">
              <a:solidFill>
                <a:schemeClr val="bg1"/>
              </a:solidFill>
              <a:cs typeface="B Nazanin" pitchFamily="2" charset="-78"/>
            </a:endParaRPr>
          </a:p>
        </p:txBody>
      </p:sp>
      <p:sp>
        <p:nvSpPr>
          <p:cNvPr id="4" name="Slide Number Placeholder 3"/>
          <p:cNvSpPr>
            <a:spLocks noGrp="1"/>
          </p:cNvSpPr>
          <p:nvPr>
            <p:ph type="sldNum" sz="quarter" idx="12"/>
          </p:nvPr>
        </p:nvSpPr>
        <p:spPr/>
        <p:txBody>
          <a:bodyPr/>
          <a:lstStyle/>
          <a:p>
            <a:fld id="{509FDC25-0E83-47D6-B7D2-04F0A8E08648}" type="slidenum">
              <a:rPr lang="en-US" smtClean="0"/>
              <a:pPr/>
              <a:t>14</a:t>
            </a:fld>
            <a:endParaRPr lang="en-US"/>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9" presetClass="entr" presetSubtype="0" accel="10000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p:cTn id="12" dur="500" fill="hold"/>
                                        <p:tgtEl>
                                          <p:spTgt spid="3">
                                            <p:bg/>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3">
                                            <p:bg/>
                                          </p:spTgt>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3">
                                            <p:bg/>
                                          </p:spTgt>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3">
                                            <p:bg/>
                                          </p:spTgt>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9" presetClass="entr" presetSubtype="0" accel="100000"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500" fill="hold"/>
                                        <p:tgtEl>
                                          <p:spTgt spid="3">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1" dur="500" fill="hold"/>
                                        <p:tgtEl>
                                          <p:spTgt spid="3">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2" dur="500" fill="hold"/>
                                        <p:tgtEl>
                                          <p:spTgt spid="3">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23"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39" presetClass="entr" presetSubtype="0" accel="10000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500" fill="hold"/>
                                        <p:tgtEl>
                                          <p:spTgt spid="3">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9" dur="500" fill="hold"/>
                                        <p:tgtEl>
                                          <p:spTgt spid="3">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0" dur="500" fill="hold"/>
                                        <p:tgtEl>
                                          <p:spTgt spid="3">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31"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39" presetClass="entr" presetSubtype="0" accel="100000" fill="hold" grpId="0" nodeType="clickEffect">
                                  <p:stCondLst>
                                    <p:cond delay="0"/>
                                  </p:stCondLst>
                                  <p:childTnLst>
                                    <p:set>
                                      <p:cBhvr>
                                        <p:cTn id="35" dur="1" fill="hold">
                                          <p:stCondLst>
                                            <p:cond delay="0"/>
                                          </p:stCondLst>
                                        </p:cTn>
                                        <p:tgtEl>
                                          <p:spTgt spid="3">
                                            <p:txEl>
                                              <p:pRg st="3" end="3"/>
                                            </p:txEl>
                                          </p:spTgt>
                                        </p:tgtEl>
                                        <p:attrNameLst>
                                          <p:attrName>style.visibility</p:attrName>
                                        </p:attrNameLst>
                                      </p:cBhvr>
                                      <p:to>
                                        <p:strVal val="visible"/>
                                      </p:to>
                                    </p:set>
                                    <p:anim calcmode="lin" valueType="num">
                                      <p:cBhvr>
                                        <p:cTn id="36" dur="500" fill="hold"/>
                                        <p:tgtEl>
                                          <p:spTgt spid="3">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7" dur="500" fill="hold"/>
                                        <p:tgtEl>
                                          <p:spTgt spid="3">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8" dur="500" fill="hold"/>
                                        <p:tgtEl>
                                          <p:spTgt spid="3">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39"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39" presetClass="entr" presetSubtype="0" accel="100000" fill="hold" grpId="0" nodeType="clickEffect">
                                  <p:stCondLst>
                                    <p:cond delay="0"/>
                                  </p:stCondLst>
                                  <p:childTnLst>
                                    <p:set>
                                      <p:cBhvr>
                                        <p:cTn id="43" dur="1" fill="hold">
                                          <p:stCondLst>
                                            <p:cond delay="0"/>
                                          </p:stCondLst>
                                        </p:cTn>
                                        <p:tgtEl>
                                          <p:spTgt spid="3">
                                            <p:txEl>
                                              <p:pRg st="4" end="4"/>
                                            </p:txEl>
                                          </p:spTgt>
                                        </p:tgtEl>
                                        <p:attrNameLst>
                                          <p:attrName>style.visibility</p:attrName>
                                        </p:attrNameLst>
                                      </p:cBhvr>
                                      <p:to>
                                        <p:strVal val="visible"/>
                                      </p:to>
                                    </p:set>
                                    <p:anim calcmode="lin" valueType="num">
                                      <p:cBhvr>
                                        <p:cTn id="44" dur="500" fill="hold"/>
                                        <p:tgtEl>
                                          <p:spTgt spid="3">
                                            <p:txEl>
                                              <p:pRg st="4" end="4"/>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5" dur="500" fill="hold"/>
                                        <p:tgtEl>
                                          <p:spTgt spid="3">
                                            <p:txEl>
                                              <p:pRg st="4" end="4"/>
                                            </p:txEl>
                                          </p:spTgt>
                                        </p:tgtEl>
                                        <p:attrNameLst>
                                          <p:attrName>ppt_w</p:attrName>
                                        </p:attrNameLst>
                                      </p:cBhvr>
                                      <p:tavLst>
                                        <p:tav tm="0">
                                          <p:val>
                                            <p:strVal val="#ppt_w+.3"/>
                                          </p:val>
                                        </p:tav>
                                        <p:tav tm="50000">
                                          <p:val>
                                            <p:strVal val="#ppt_w+.3"/>
                                          </p:val>
                                        </p:tav>
                                        <p:tav tm="100000">
                                          <p:val>
                                            <p:strVal val="#ppt_w"/>
                                          </p:val>
                                        </p:tav>
                                      </p:tavLst>
                                    </p:anim>
                                    <p:anim calcmode="lin" valueType="num">
                                      <p:cBhvr>
                                        <p:cTn id="46" dur="500" fill="hold"/>
                                        <p:tgtEl>
                                          <p:spTgt spid="3">
                                            <p:txEl>
                                              <p:pRg st="4" end="4"/>
                                            </p:txEl>
                                          </p:spTgt>
                                        </p:tgtEl>
                                        <p:attrNameLst>
                                          <p:attrName>ppt_x</p:attrName>
                                        </p:attrNameLst>
                                      </p:cBhvr>
                                      <p:tavLst>
                                        <p:tav tm="0">
                                          <p:val>
                                            <p:strVal val="#ppt_x-.3"/>
                                          </p:val>
                                        </p:tav>
                                        <p:tav tm="50000">
                                          <p:val>
                                            <p:strVal val="#ppt_x"/>
                                          </p:val>
                                        </p:tav>
                                        <p:tav tm="100000">
                                          <p:val>
                                            <p:strVal val="#ppt_x"/>
                                          </p:val>
                                        </p:tav>
                                      </p:tavLst>
                                    </p:anim>
                                    <p:anim calcmode="lin" valueType="num">
                                      <p:cBhvr>
                                        <p:cTn id="47"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39" presetClass="entr" presetSubtype="0" accel="100000" fill="hold" grpId="0" nodeType="clickEffect">
                                  <p:stCondLst>
                                    <p:cond delay="0"/>
                                  </p:stCondLst>
                                  <p:childTnLst>
                                    <p:set>
                                      <p:cBhvr>
                                        <p:cTn id="51" dur="1" fill="hold">
                                          <p:stCondLst>
                                            <p:cond delay="0"/>
                                          </p:stCondLst>
                                        </p:cTn>
                                        <p:tgtEl>
                                          <p:spTgt spid="3">
                                            <p:txEl>
                                              <p:pRg st="5" end="5"/>
                                            </p:txEl>
                                          </p:spTgt>
                                        </p:tgtEl>
                                        <p:attrNameLst>
                                          <p:attrName>style.visibility</p:attrName>
                                        </p:attrNameLst>
                                      </p:cBhvr>
                                      <p:to>
                                        <p:strVal val="visible"/>
                                      </p:to>
                                    </p:set>
                                    <p:anim calcmode="lin" valueType="num">
                                      <p:cBhvr>
                                        <p:cTn id="52" dur="500" fill="hold"/>
                                        <p:tgtEl>
                                          <p:spTgt spid="3">
                                            <p:txEl>
                                              <p:pRg st="5" end="5"/>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53" dur="500" fill="hold"/>
                                        <p:tgtEl>
                                          <p:spTgt spid="3">
                                            <p:txEl>
                                              <p:pRg st="5" end="5"/>
                                            </p:txEl>
                                          </p:spTgt>
                                        </p:tgtEl>
                                        <p:attrNameLst>
                                          <p:attrName>ppt_w</p:attrName>
                                        </p:attrNameLst>
                                      </p:cBhvr>
                                      <p:tavLst>
                                        <p:tav tm="0">
                                          <p:val>
                                            <p:strVal val="#ppt_w+.3"/>
                                          </p:val>
                                        </p:tav>
                                        <p:tav tm="50000">
                                          <p:val>
                                            <p:strVal val="#ppt_w+.3"/>
                                          </p:val>
                                        </p:tav>
                                        <p:tav tm="100000">
                                          <p:val>
                                            <p:strVal val="#ppt_w"/>
                                          </p:val>
                                        </p:tav>
                                      </p:tavLst>
                                    </p:anim>
                                    <p:anim calcmode="lin" valueType="num">
                                      <p:cBhvr>
                                        <p:cTn id="54" dur="500" fill="hold"/>
                                        <p:tgtEl>
                                          <p:spTgt spid="3">
                                            <p:txEl>
                                              <p:pRg st="5" end="5"/>
                                            </p:txEl>
                                          </p:spTgt>
                                        </p:tgtEl>
                                        <p:attrNameLst>
                                          <p:attrName>ppt_x</p:attrName>
                                        </p:attrNameLst>
                                      </p:cBhvr>
                                      <p:tavLst>
                                        <p:tav tm="0">
                                          <p:val>
                                            <p:strVal val="#ppt_x-.3"/>
                                          </p:val>
                                        </p:tav>
                                        <p:tav tm="50000">
                                          <p:val>
                                            <p:strVal val="#ppt_x"/>
                                          </p:val>
                                        </p:tav>
                                        <p:tav tm="100000">
                                          <p:val>
                                            <p:strVal val="#ppt_x"/>
                                          </p:val>
                                        </p:tav>
                                      </p:tavLst>
                                    </p:anim>
                                    <p:anim calcmode="lin" valueType="num">
                                      <p:cBhvr>
                                        <p:cTn id="55"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39" presetClass="entr" presetSubtype="0" accel="100000" fill="hold" grpId="0" nodeType="clickEffect">
                                  <p:stCondLst>
                                    <p:cond delay="0"/>
                                  </p:stCondLst>
                                  <p:childTnLst>
                                    <p:set>
                                      <p:cBhvr>
                                        <p:cTn id="59" dur="1" fill="hold">
                                          <p:stCondLst>
                                            <p:cond delay="0"/>
                                          </p:stCondLst>
                                        </p:cTn>
                                        <p:tgtEl>
                                          <p:spTgt spid="3">
                                            <p:txEl>
                                              <p:pRg st="6" end="6"/>
                                            </p:txEl>
                                          </p:spTgt>
                                        </p:tgtEl>
                                        <p:attrNameLst>
                                          <p:attrName>style.visibility</p:attrName>
                                        </p:attrNameLst>
                                      </p:cBhvr>
                                      <p:to>
                                        <p:strVal val="visible"/>
                                      </p:to>
                                    </p:set>
                                    <p:anim calcmode="lin" valueType="num">
                                      <p:cBhvr>
                                        <p:cTn id="60" dur="500" fill="hold"/>
                                        <p:tgtEl>
                                          <p:spTgt spid="3">
                                            <p:txEl>
                                              <p:pRg st="6" end="6"/>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61" dur="500" fill="hold"/>
                                        <p:tgtEl>
                                          <p:spTgt spid="3">
                                            <p:txEl>
                                              <p:pRg st="6" end="6"/>
                                            </p:txEl>
                                          </p:spTgt>
                                        </p:tgtEl>
                                        <p:attrNameLst>
                                          <p:attrName>ppt_w</p:attrName>
                                        </p:attrNameLst>
                                      </p:cBhvr>
                                      <p:tavLst>
                                        <p:tav tm="0">
                                          <p:val>
                                            <p:strVal val="#ppt_w+.3"/>
                                          </p:val>
                                        </p:tav>
                                        <p:tav tm="50000">
                                          <p:val>
                                            <p:strVal val="#ppt_w+.3"/>
                                          </p:val>
                                        </p:tav>
                                        <p:tav tm="100000">
                                          <p:val>
                                            <p:strVal val="#ppt_w"/>
                                          </p:val>
                                        </p:tav>
                                      </p:tavLst>
                                    </p:anim>
                                    <p:anim calcmode="lin" valueType="num">
                                      <p:cBhvr>
                                        <p:cTn id="62" dur="500" fill="hold"/>
                                        <p:tgtEl>
                                          <p:spTgt spid="3">
                                            <p:txEl>
                                              <p:pRg st="6" end="6"/>
                                            </p:txEl>
                                          </p:spTgt>
                                        </p:tgtEl>
                                        <p:attrNameLst>
                                          <p:attrName>ppt_x</p:attrName>
                                        </p:attrNameLst>
                                      </p:cBhvr>
                                      <p:tavLst>
                                        <p:tav tm="0">
                                          <p:val>
                                            <p:strVal val="#ppt_x-.3"/>
                                          </p:val>
                                        </p:tav>
                                        <p:tav tm="50000">
                                          <p:val>
                                            <p:strVal val="#ppt_x"/>
                                          </p:val>
                                        </p:tav>
                                        <p:tav tm="100000">
                                          <p:val>
                                            <p:strVal val="#ppt_x"/>
                                          </p:val>
                                        </p:tav>
                                      </p:tavLst>
                                    </p:anim>
                                    <p:anim calcmode="lin" valueType="num">
                                      <p:cBhvr>
                                        <p:cTn id="63"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57422" y="304800"/>
            <a:ext cx="8029378" cy="5943600"/>
          </a:xfrm>
          <a:solidFill>
            <a:schemeClr val="accent2">
              <a:lumMod val="75000"/>
            </a:schemeClr>
          </a:solidFill>
        </p:spPr>
        <p:txBody>
          <a:bodyPr>
            <a:normAutofit/>
          </a:bodyPr>
          <a:lstStyle/>
          <a:p>
            <a:pPr algn="r" rtl="1"/>
            <a:r>
              <a:rPr lang="ar-SA" sz="2400" b="1" dirty="0" smtClean="0"/>
              <a:t>نانوحسگرها كاربردهای بسیاری در سه حوزه مهم نانوبیوتكنولوژی (پزشكی، كشاورزی و صنایع غذایی) دارند كه شامل</a:t>
            </a:r>
            <a:r>
              <a:rPr lang="en-US" sz="2400" b="1" dirty="0" smtClean="0"/>
              <a:t>: </a:t>
            </a:r>
            <a:r>
              <a:rPr lang="ar-SA" sz="2400" b="1" dirty="0" smtClean="0"/>
              <a:t>	</a:t>
            </a:r>
            <a:r>
              <a:rPr lang="en-US" sz="2400" b="1" dirty="0" smtClean="0"/>
              <a:t/>
            </a:r>
            <a:br>
              <a:rPr lang="en-US" sz="2400" b="1" dirty="0" smtClean="0"/>
            </a:br>
            <a:r>
              <a:rPr lang="en-US" sz="2400" b="1" dirty="0" smtClean="0"/>
              <a:t>• </a:t>
            </a:r>
            <a:r>
              <a:rPr lang="ar-SA" sz="2400" b="1" dirty="0" smtClean="0"/>
              <a:t>آشكارسازی عوامل و كمیت‌های شیمیایی و بیولوژیكی 	</a:t>
            </a:r>
            <a:r>
              <a:rPr lang="en-US" sz="2400" b="1" dirty="0" smtClean="0"/>
              <a:t/>
            </a:r>
            <a:br>
              <a:rPr lang="en-US" sz="2400" b="1" dirty="0" smtClean="0"/>
            </a:br>
            <a:r>
              <a:rPr lang="en-US" sz="2400" b="1" dirty="0" smtClean="0"/>
              <a:t>• </a:t>
            </a:r>
            <a:r>
              <a:rPr lang="ar-SA" sz="2400" b="1" dirty="0" smtClean="0"/>
              <a:t>توالی‌سنجی</a:t>
            </a:r>
            <a:r>
              <a:rPr lang="en-US" sz="2400" b="1" dirty="0" smtClean="0"/>
              <a:t>DNA </a:t>
            </a:r>
            <a:br>
              <a:rPr lang="en-US" sz="2400" b="1" dirty="0" smtClean="0"/>
            </a:br>
            <a:r>
              <a:rPr lang="en-US" sz="2400" b="1" dirty="0" smtClean="0"/>
              <a:t>• </a:t>
            </a:r>
            <a:r>
              <a:rPr lang="ar-SA" sz="2400" b="1" dirty="0" smtClean="0"/>
              <a:t>در تشخیص بیماری‌ها و تولید داروها 	</a:t>
            </a:r>
            <a:r>
              <a:rPr lang="en-US" sz="2400" b="1" dirty="0" smtClean="0"/>
              <a:t/>
            </a:r>
            <a:br>
              <a:rPr lang="en-US" sz="2400" b="1" dirty="0" smtClean="0"/>
            </a:br>
            <a:r>
              <a:rPr lang="en-US" sz="2400" b="1" dirty="0" smtClean="0"/>
              <a:t>• </a:t>
            </a:r>
            <a:r>
              <a:rPr lang="ar-SA" sz="2400" b="1" dirty="0" smtClean="0"/>
              <a:t>در آزمایش‌های مؤثر و سریع بر روی داروهای جدید 	</a:t>
            </a:r>
            <a:r>
              <a:rPr lang="en-US" sz="2400" b="1" dirty="0" smtClean="0"/>
              <a:t/>
            </a:r>
            <a:br>
              <a:rPr lang="en-US" sz="2400" b="1" dirty="0" smtClean="0"/>
            </a:br>
            <a:r>
              <a:rPr lang="en-US" sz="2400" b="1" dirty="0" smtClean="0"/>
              <a:t>• </a:t>
            </a:r>
            <a:r>
              <a:rPr lang="ar-SA" sz="2400" b="1" dirty="0" smtClean="0"/>
              <a:t>سیستم‌های كنترلی قابل حمل و نقل برای حفظ سلامت محصولات كشاورزی و غذایی در انبارها و حمل و نقل و انتقال 	</a:t>
            </a:r>
            <a:r>
              <a:rPr lang="en-US" sz="2400" b="1" dirty="0" smtClean="0"/>
              <a:t/>
            </a:r>
            <a:br>
              <a:rPr lang="en-US" sz="2400" b="1" dirty="0" smtClean="0"/>
            </a:br>
            <a:r>
              <a:rPr lang="en-US" sz="2400" b="1" dirty="0" smtClean="0"/>
              <a:t>• </a:t>
            </a:r>
            <a:r>
              <a:rPr lang="ar-SA" sz="2400" b="1" dirty="0" smtClean="0"/>
              <a:t>سیستم‌های مجتمع نانوسنسوری برای اندازه‌گیری، گزارش‌دهی و كنترل هوشمند گیاهان یا دام‌ها </a:t>
            </a:r>
            <a:r>
              <a:rPr lang="en-US" sz="2400" b="1" dirty="0" smtClean="0"/>
              <a:t/>
            </a:r>
            <a:br>
              <a:rPr lang="en-US" sz="2400" b="1" dirty="0" smtClean="0"/>
            </a:br>
            <a:r>
              <a:rPr lang="en-US" sz="2400" b="1" dirty="0" smtClean="0"/>
              <a:t>• </a:t>
            </a:r>
            <a:r>
              <a:rPr lang="ar-SA" sz="2400" b="1" dirty="0" smtClean="0"/>
              <a:t>بیوسنسورهای دقیق‌تر برای شناسایی پروتئین‌ها 	</a:t>
            </a:r>
            <a:r>
              <a:rPr lang="en-US" sz="2400" b="1" dirty="0" smtClean="0"/>
              <a:t/>
            </a:r>
            <a:br>
              <a:rPr lang="en-US" sz="2400" b="1" dirty="0" smtClean="0"/>
            </a:br>
            <a:r>
              <a:rPr lang="en-US" sz="2400" b="1" dirty="0" smtClean="0"/>
              <a:t>• </a:t>
            </a:r>
            <a:r>
              <a:rPr lang="ar-SA" sz="2400" b="1" dirty="0" smtClean="0"/>
              <a:t>آشكارسازی سریع عوامل بیماری‌زا 	</a:t>
            </a:r>
            <a:r>
              <a:rPr lang="en-US" sz="2400" b="1" dirty="0" smtClean="0"/>
              <a:t/>
            </a:r>
            <a:br>
              <a:rPr lang="en-US" sz="2400" b="1" dirty="0" smtClean="0"/>
            </a:br>
            <a:r>
              <a:rPr lang="en-US" sz="2400" b="1" dirty="0" smtClean="0"/>
              <a:t/>
            </a:r>
            <a:br>
              <a:rPr lang="en-US" sz="2400" b="1" dirty="0" smtClean="0"/>
            </a:br>
            <a:endParaRPr lang="en-US" sz="2400" b="1" dirty="0">
              <a:cs typeface="B Nazanin" pitchFamily="2" charset="-78"/>
            </a:endParaRPr>
          </a:p>
        </p:txBody>
      </p:sp>
      <p:sp>
        <p:nvSpPr>
          <p:cNvPr id="4" name="Slide Number Placeholder 3"/>
          <p:cNvSpPr>
            <a:spLocks noGrp="1"/>
          </p:cNvSpPr>
          <p:nvPr>
            <p:ph type="sldNum" sz="quarter" idx="12"/>
          </p:nvPr>
        </p:nvSpPr>
        <p:spPr/>
        <p:txBody>
          <a:bodyPr/>
          <a:lstStyle/>
          <a:p>
            <a:fld id="{509FDC25-0E83-47D6-B7D2-04F0A8E08648}" type="slidenum">
              <a:rPr lang="en-US" smtClean="0"/>
              <a:pPr/>
              <a:t>15</a:t>
            </a:fld>
            <a:endParaRPr lang="en-US"/>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509FDC25-0E83-47D6-B7D2-04F0A8E08648}" type="slidenum">
              <a:rPr lang="en-US" smtClean="0"/>
              <a:pPr/>
              <a:t>16</a:t>
            </a:fld>
            <a:endParaRPr lang="en-US"/>
          </a:p>
        </p:txBody>
      </p:sp>
      <p:sp>
        <p:nvSpPr>
          <p:cNvPr id="9" name="Rounded Rectangle 8"/>
          <p:cNvSpPr/>
          <p:nvPr/>
        </p:nvSpPr>
        <p:spPr>
          <a:xfrm>
            <a:off x="1219200" y="152400"/>
            <a:ext cx="6477000" cy="1371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b="1" dirty="0" smtClean="0">
                <a:cs typeface="Titr" pitchFamily="2" charset="-78"/>
              </a:rPr>
              <a:t>نانوحسگرهاي گازي</a:t>
            </a:r>
            <a:endParaRPr lang="en-US" sz="2800" dirty="0">
              <a:cs typeface="Titr" pitchFamily="2" charset="-78"/>
            </a:endParaRPr>
          </a:p>
        </p:txBody>
      </p:sp>
      <p:sp>
        <p:nvSpPr>
          <p:cNvPr id="13" name="Subtitle 2"/>
          <p:cNvSpPr>
            <a:spLocks noGrp="1"/>
          </p:cNvSpPr>
          <p:nvPr>
            <p:ph type="subTitle" idx="1"/>
          </p:nvPr>
        </p:nvSpPr>
        <p:spPr>
          <a:xfrm>
            <a:off x="762000" y="1981200"/>
            <a:ext cx="7543800" cy="4724400"/>
          </a:xfrm>
        </p:spPr>
        <p:style>
          <a:lnRef idx="1">
            <a:schemeClr val="dk1"/>
          </a:lnRef>
          <a:fillRef idx="3">
            <a:schemeClr val="dk1"/>
          </a:fillRef>
          <a:effectRef idx="2">
            <a:schemeClr val="dk1"/>
          </a:effectRef>
          <a:fontRef idx="minor">
            <a:schemeClr val="lt1"/>
          </a:fontRef>
        </p:style>
        <p:txBody>
          <a:bodyPr>
            <a:normAutofit fontScale="92500" lnSpcReduction="20000"/>
          </a:bodyPr>
          <a:lstStyle/>
          <a:p>
            <a:pPr algn="r" rtl="1"/>
            <a:r>
              <a:rPr lang="ar-SA" sz="2800" dirty="0" smtClean="0"/>
              <a:t>نشت گازهاي مهلك يكي از خطرات روزمرّه ي زندگي صنعتي است </a:t>
            </a:r>
            <a:r>
              <a:rPr lang="en-US" sz="2800" dirty="0" smtClean="0"/>
              <a:t>.</a:t>
            </a:r>
            <a:r>
              <a:rPr lang="ar-SA" sz="2800" dirty="0" smtClean="0"/>
              <a:t>متأسفانه هشداردهنده هاي موجود درصنعت اغلب بسيار دير موفق به شناسايي اي نگونه گازهاي نشتي مي شوند</a:t>
            </a:r>
            <a:r>
              <a:rPr lang="en-US" sz="2800" dirty="0" smtClean="0"/>
              <a:t> . </a:t>
            </a:r>
            <a:r>
              <a:rPr lang="ar-SA" sz="2800" dirty="0" smtClean="0"/>
              <a:t>اين نوع حسگرها بیشتر ازنانوتيوب هاي تك لايه به ضخامت حدود يك نانومتر ساخته شده اند و مي توانند مولكول هاي گازهاي سمّي را جذب كنند</a:t>
            </a:r>
            <a:r>
              <a:rPr lang="fa-IR" sz="2800" dirty="0" smtClean="0"/>
              <a:t>.</a:t>
            </a:r>
          </a:p>
          <a:p>
            <a:pPr algn="r" rtl="1"/>
            <a:r>
              <a:rPr lang="en-US" sz="2800" dirty="0" smtClean="0"/>
              <a:t>. </a:t>
            </a:r>
            <a:r>
              <a:rPr lang="ar-SA" sz="2800" dirty="0" smtClean="0"/>
              <a:t>نانو مواد و نانو ساختار هاي جديد مانند نانوذرات، نانوكريستال ها، نانو لوله هاي كربني، نانوالياف و فيلم نازك بعنوان دستگاه هاي حسگر مشخص شده اند، نانوذرات كاربردهاي بسياري در حسگرها دارند</a:t>
            </a:r>
            <a:r>
              <a:rPr lang="en-US" sz="2800" dirty="0" smtClean="0"/>
              <a:t>.</a:t>
            </a:r>
            <a:r>
              <a:rPr lang="ar-SA" sz="2800" dirty="0" smtClean="0"/>
              <a:t>نانوذرات، نانوكريستال هاي نيمه هادي درخشان و نقاط كوانتومي دسته اي از نانوحسگرهايي هستند كه توانايي آشكار كردن سموم موجود در محيط را دارند و مشخص شده است كه نانو كريستا لها و نقاط كوانتومي همراه با پادتن ها مي توانند بطور همزمان چهار نوع سم را آشكار نمايند</a:t>
            </a:r>
            <a:r>
              <a:rPr lang="fa-IR" sz="2800" dirty="0" smtClean="0"/>
              <a:t>.</a:t>
            </a:r>
            <a:endParaRPr lang="fa-IR" sz="2800" b="1" dirty="0" smtClean="0">
              <a:solidFill>
                <a:schemeClr val="bg1"/>
              </a:solidFill>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grpId="0" nodeType="clickEffect">
                                  <p:stCondLst>
                                    <p:cond delay="0"/>
                                  </p:stCondLst>
                                  <p:iterate type="lt">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1"/>
                                          </p:val>
                                        </p:tav>
                                        <p:tav tm="100000">
                                          <p:val>
                                            <p:strVal val="#ppt_x"/>
                                          </p:val>
                                        </p:tav>
                                      </p:tavLst>
                                    </p:anim>
                                    <p:anim calcmode="lin" valueType="num">
                                      <p:cBhvr>
                                        <p:cTn id="9" dur="1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13">
                                            <p:bg/>
                                          </p:spTgt>
                                        </p:tgtEl>
                                        <p:attrNameLst>
                                          <p:attrName>style.visibility</p:attrName>
                                        </p:attrNameLst>
                                      </p:cBhvr>
                                      <p:to>
                                        <p:strVal val="visible"/>
                                      </p:to>
                                    </p:set>
                                    <p:anim calcmode="lin" valueType="num">
                                      <p:cBhvr>
                                        <p:cTn id="14" dur="500" fill="hold"/>
                                        <p:tgtEl>
                                          <p:spTgt spid="13">
                                            <p:bg/>
                                          </p:spTgt>
                                        </p:tgtEl>
                                        <p:attrNameLst>
                                          <p:attrName>ppt_w</p:attrName>
                                        </p:attrNameLst>
                                      </p:cBhvr>
                                      <p:tavLst>
                                        <p:tav tm="0">
                                          <p:val>
                                            <p:fltVal val="0"/>
                                          </p:val>
                                        </p:tav>
                                        <p:tav tm="100000">
                                          <p:val>
                                            <p:strVal val="#ppt_w"/>
                                          </p:val>
                                        </p:tav>
                                      </p:tavLst>
                                    </p:anim>
                                    <p:anim calcmode="lin" valueType="num">
                                      <p:cBhvr>
                                        <p:cTn id="15" dur="500" fill="hold"/>
                                        <p:tgtEl>
                                          <p:spTgt spid="13">
                                            <p:bg/>
                                          </p:spTgt>
                                        </p:tgtEl>
                                        <p:attrNameLst>
                                          <p:attrName>ppt_h</p:attrName>
                                        </p:attrNameLst>
                                      </p:cBhvr>
                                      <p:tavLst>
                                        <p:tav tm="0">
                                          <p:val>
                                            <p:fltVal val="0"/>
                                          </p:val>
                                        </p:tav>
                                        <p:tav tm="100000">
                                          <p:val>
                                            <p:strVal val="#ppt_h"/>
                                          </p:val>
                                        </p:tav>
                                      </p:tavLst>
                                    </p:anim>
                                    <p:animEffect transition="in" filter="fade">
                                      <p:cBhvr>
                                        <p:cTn id="16" dur="500"/>
                                        <p:tgtEl>
                                          <p:spTgt spid="13">
                                            <p:bg/>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13">
                                            <p:txEl>
                                              <p:pRg st="0" end="0"/>
                                            </p:txEl>
                                          </p:spTgt>
                                        </p:tgtEl>
                                        <p:attrNameLst>
                                          <p:attrName>style.visibility</p:attrName>
                                        </p:attrNameLst>
                                      </p:cBhvr>
                                      <p:to>
                                        <p:strVal val="visible"/>
                                      </p:to>
                                    </p:set>
                                    <p:anim calcmode="lin" valueType="num">
                                      <p:cBhvr>
                                        <p:cTn id="21" dur="500" fill="hold"/>
                                        <p:tgtEl>
                                          <p:spTgt spid="13">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13">
                                            <p:txEl>
                                              <p:pRg st="0" end="0"/>
                                            </p:txEl>
                                          </p:spTgt>
                                        </p:tgtEl>
                                        <p:attrNameLst>
                                          <p:attrName>ppt_h</p:attrName>
                                        </p:attrNameLst>
                                      </p:cBhvr>
                                      <p:tavLst>
                                        <p:tav tm="0">
                                          <p:val>
                                            <p:fltVal val="0"/>
                                          </p:val>
                                        </p:tav>
                                        <p:tav tm="100000">
                                          <p:val>
                                            <p:strVal val="#ppt_h"/>
                                          </p:val>
                                        </p:tav>
                                      </p:tavLst>
                                    </p:anim>
                                    <p:animEffect transition="in" filter="fade">
                                      <p:cBhvr>
                                        <p:cTn id="23" dur="500"/>
                                        <p:tgtEl>
                                          <p:spTgt spid="13">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13">
                                            <p:txEl>
                                              <p:pRg st="1" end="1"/>
                                            </p:txEl>
                                          </p:spTgt>
                                        </p:tgtEl>
                                        <p:attrNameLst>
                                          <p:attrName>style.visibility</p:attrName>
                                        </p:attrNameLst>
                                      </p:cBhvr>
                                      <p:to>
                                        <p:strVal val="visible"/>
                                      </p:to>
                                    </p:set>
                                    <p:anim calcmode="lin" valueType="num">
                                      <p:cBhvr>
                                        <p:cTn id="28" dur="500" fill="hold"/>
                                        <p:tgtEl>
                                          <p:spTgt spid="13">
                                            <p:txEl>
                                              <p:pRg st="1" end="1"/>
                                            </p:txEl>
                                          </p:spTgt>
                                        </p:tgtEl>
                                        <p:attrNameLst>
                                          <p:attrName>ppt_w</p:attrName>
                                        </p:attrNameLst>
                                      </p:cBhvr>
                                      <p:tavLst>
                                        <p:tav tm="0">
                                          <p:val>
                                            <p:fltVal val="0"/>
                                          </p:val>
                                        </p:tav>
                                        <p:tav tm="100000">
                                          <p:val>
                                            <p:strVal val="#ppt_w"/>
                                          </p:val>
                                        </p:tav>
                                      </p:tavLst>
                                    </p:anim>
                                    <p:anim calcmode="lin" valueType="num">
                                      <p:cBhvr>
                                        <p:cTn id="29" dur="500" fill="hold"/>
                                        <p:tgtEl>
                                          <p:spTgt spid="13">
                                            <p:txEl>
                                              <p:pRg st="1" end="1"/>
                                            </p:txEl>
                                          </p:spTgt>
                                        </p:tgtEl>
                                        <p:attrNameLst>
                                          <p:attrName>ppt_h</p:attrName>
                                        </p:attrNameLst>
                                      </p:cBhvr>
                                      <p:tavLst>
                                        <p:tav tm="0">
                                          <p:val>
                                            <p:fltVal val="0"/>
                                          </p:val>
                                        </p:tav>
                                        <p:tav tm="100000">
                                          <p:val>
                                            <p:strVal val="#ppt_h"/>
                                          </p:val>
                                        </p:tav>
                                      </p:tavLst>
                                    </p:anim>
                                    <p:animEffect transition="in" filter="fade">
                                      <p:cBhvr>
                                        <p:cTn id="30" dur="500"/>
                                        <p:tgtEl>
                                          <p:spTgt spid="1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685800"/>
            <a:ext cx="6553200" cy="1066799"/>
          </a:xfrm>
          <a:solidFill>
            <a:schemeClr val="bg2"/>
          </a:solidFill>
        </p:spPr>
        <p:txBody>
          <a:bodyPr>
            <a:normAutofit/>
          </a:bodyPr>
          <a:lstStyle/>
          <a:p>
            <a:pPr rtl="1"/>
            <a:r>
              <a:rPr lang="fa-IR" sz="4000" b="1" dirty="0" smtClean="0">
                <a:solidFill>
                  <a:srgbClr val="FFFF00"/>
                </a:solidFill>
                <a:cs typeface="B Titr" pitchFamily="2" charset="-78"/>
              </a:rPr>
              <a:t>مزیت های نانوحسگرهای گازی</a:t>
            </a:r>
            <a:endParaRPr lang="en-US" sz="4000" b="1" dirty="0">
              <a:solidFill>
                <a:srgbClr val="FFFF00"/>
              </a:solidFill>
              <a:cs typeface="B Titr" pitchFamily="2" charset="-78"/>
            </a:endParaRPr>
          </a:p>
        </p:txBody>
      </p:sp>
      <p:sp>
        <p:nvSpPr>
          <p:cNvPr id="4" name="Slide Number Placeholder 3"/>
          <p:cNvSpPr>
            <a:spLocks noGrp="1"/>
          </p:cNvSpPr>
          <p:nvPr>
            <p:ph type="sldNum" sz="quarter" idx="12"/>
          </p:nvPr>
        </p:nvSpPr>
        <p:spPr/>
        <p:txBody>
          <a:bodyPr/>
          <a:lstStyle/>
          <a:p>
            <a:fld id="{509FDC25-0E83-47D6-B7D2-04F0A8E08648}" type="slidenum">
              <a:rPr lang="en-US" smtClean="0"/>
              <a:pPr/>
              <a:t>17</a:t>
            </a:fld>
            <a:endParaRPr lang="en-US"/>
          </a:p>
        </p:txBody>
      </p:sp>
      <p:sp>
        <p:nvSpPr>
          <p:cNvPr id="5" name="Subtitle 2"/>
          <p:cNvSpPr>
            <a:spLocks noGrp="1"/>
          </p:cNvSpPr>
          <p:nvPr>
            <p:ph type="subTitle" idx="1"/>
          </p:nvPr>
        </p:nvSpPr>
        <p:spPr>
          <a:xfrm>
            <a:off x="762000" y="1981200"/>
            <a:ext cx="7543800" cy="4724400"/>
          </a:xfrm>
        </p:spPr>
        <p:style>
          <a:lnRef idx="3">
            <a:schemeClr val="lt1"/>
          </a:lnRef>
          <a:fillRef idx="1">
            <a:schemeClr val="accent3"/>
          </a:fillRef>
          <a:effectRef idx="1">
            <a:schemeClr val="accent3"/>
          </a:effectRef>
          <a:fontRef idx="minor">
            <a:schemeClr val="lt1"/>
          </a:fontRef>
        </p:style>
        <p:txBody>
          <a:bodyPr>
            <a:normAutofit/>
          </a:bodyPr>
          <a:lstStyle/>
          <a:p>
            <a:pPr algn="r"/>
            <a:endParaRPr lang="fa-IR" sz="2800" b="1" dirty="0" smtClean="0">
              <a:solidFill>
                <a:schemeClr val="bg1"/>
              </a:solidFill>
            </a:endParaRPr>
          </a:p>
          <a:p>
            <a:pPr algn="r"/>
            <a:r>
              <a:rPr lang="fa-IR" sz="2800" b="1" dirty="0" smtClean="0">
                <a:cs typeface="Titr" pitchFamily="2" charset="-78"/>
              </a:rPr>
              <a:t>1</a:t>
            </a:r>
            <a:r>
              <a:rPr lang="fa-IR" sz="2800" dirty="0" smtClean="0">
                <a:cs typeface="Titr" pitchFamily="2" charset="-78"/>
              </a:rPr>
              <a:t>.سلول کوانتومی</a:t>
            </a:r>
            <a:endParaRPr lang="en-US" sz="2800" dirty="0" smtClean="0">
              <a:cs typeface="Titr" pitchFamily="2" charset="-78"/>
            </a:endParaRPr>
          </a:p>
          <a:p>
            <a:pPr algn="r"/>
            <a:r>
              <a:rPr lang="ar-SA" sz="2800" dirty="0" smtClean="0">
                <a:cs typeface="Titr" pitchFamily="2" charset="-78"/>
              </a:rPr>
              <a:t>2.نسبت سطح به حجم و اتمام سطح</a:t>
            </a:r>
            <a:endParaRPr lang="en-US" sz="2800" dirty="0" smtClean="0">
              <a:cs typeface="Titr" pitchFamily="2" charset="-78"/>
            </a:endParaRPr>
          </a:p>
          <a:p>
            <a:pPr algn="r" rtl="1"/>
            <a:r>
              <a:rPr lang="ar-SA" sz="2800" dirty="0" smtClean="0">
                <a:cs typeface="Titr" pitchFamily="2" charset="-78"/>
              </a:rPr>
              <a:t>3.ريخت شناسی نانوذرات( </a:t>
            </a:r>
            <a:r>
              <a:rPr lang="en-US" sz="2800" dirty="0" smtClean="0">
                <a:cs typeface="Titr" pitchFamily="2" charset="-78"/>
              </a:rPr>
              <a:t>NP</a:t>
            </a:r>
            <a:r>
              <a:rPr lang="ar-SA" sz="2800" dirty="0" smtClean="0">
                <a:cs typeface="Titr" pitchFamily="2" charset="-78"/>
              </a:rPr>
              <a:t>)</a:t>
            </a:r>
            <a:endParaRPr lang="en-US" sz="2800" dirty="0" smtClean="0">
              <a:cs typeface="Titr" pitchFamily="2" charset="-78"/>
            </a:endParaRPr>
          </a:p>
          <a:p>
            <a:pPr algn="r" rtl="1"/>
            <a:r>
              <a:rPr lang="ar-SA" sz="2800" dirty="0" smtClean="0">
                <a:cs typeface="Titr" pitchFamily="2" charset="-78"/>
              </a:rPr>
              <a:t>4.تراکم نانوذرات</a:t>
            </a:r>
            <a:r>
              <a:rPr lang="ar-SA" sz="2800" b="1" dirty="0" smtClean="0">
                <a:cs typeface="Titr" pitchFamily="2" charset="-78"/>
              </a:rPr>
              <a:t>( </a:t>
            </a:r>
            <a:r>
              <a:rPr lang="en-US" sz="2800" b="1" dirty="0" smtClean="0">
                <a:cs typeface="Titr" pitchFamily="2" charset="-78"/>
              </a:rPr>
              <a:t>NP</a:t>
            </a:r>
            <a:r>
              <a:rPr lang="ar-SA" sz="2800" b="1" dirty="0" smtClean="0">
                <a:cs typeface="Titr" pitchFamily="2" charset="-78"/>
              </a:rPr>
              <a:t>)</a:t>
            </a:r>
            <a:endParaRPr lang="en-US" sz="2800" dirty="0" smtClean="0">
              <a:cs typeface="Titr" pitchFamily="2" charset="-78"/>
            </a:endParaRPr>
          </a:p>
          <a:p>
            <a:pPr algn="r" rtl="1"/>
            <a:endParaRPr lang="en-US" sz="2600" b="1" dirty="0">
              <a:solidFill>
                <a:schemeClr val="bg1"/>
              </a:solidFill>
              <a:cs typeface="B Nazanin" pitchFamily="2" charset="-78"/>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5">
                                            <p:bg/>
                                          </p:spTgt>
                                        </p:tgtEl>
                                        <p:attrNameLst>
                                          <p:attrName>style.visibility</p:attrName>
                                        </p:attrNameLst>
                                      </p:cBhvr>
                                      <p:to>
                                        <p:strVal val="visible"/>
                                      </p:to>
                                    </p:set>
                                    <p:animEffect transition="in" filter="slide(fromBottom)">
                                      <p:cBhvr>
                                        <p:cTn id="19" dur="500"/>
                                        <p:tgtEl>
                                          <p:spTgt spid="5">
                                            <p:bg/>
                                          </p:spTgt>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4" fill="hold" grpId="0" nodeType="clickEffect">
                                  <p:stCondLst>
                                    <p:cond delay="0"/>
                                  </p:stCondLst>
                                  <p:childTnLst>
                                    <p:set>
                                      <p:cBhvr>
                                        <p:cTn id="23" dur="1" fill="hold">
                                          <p:stCondLst>
                                            <p:cond delay="0"/>
                                          </p:stCondLst>
                                        </p:cTn>
                                        <p:tgtEl>
                                          <p:spTgt spid="5">
                                            <p:txEl>
                                              <p:pRg st="1" end="1"/>
                                            </p:txEl>
                                          </p:spTgt>
                                        </p:tgtEl>
                                        <p:attrNameLst>
                                          <p:attrName>style.visibility</p:attrName>
                                        </p:attrNameLst>
                                      </p:cBhvr>
                                      <p:to>
                                        <p:strVal val="visible"/>
                                      </p:to>
                                    </p:set>
                                    <p:animEffect transition="in" filter="slide(fromBottom)">
                                      <p:cBhvr>
                                        <p:cTn id="24" dur="500"/>
                                        <p:tgtEl>
                                          <p:spTgt spid="5">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4" fill="hold" grpId="0" nodeType="clickEffect">
                                  <p:stCondLst>
                                    <p:cond delay="0"/>
                                  </p:stCondLst>
                                  <p:childTnLst>
                                    <p:set>
                                      <p:cBhvr>
                                        <p:cTn id="28" dur="1" fill="hold">
                                          <p:stCondLst>
                                            <p:cond delay="0"/>
                                          </p:stCondLst>
                                        </p:cTn>
                                        <p:tgtEl>
                                          <p:spTgt spid="5">
                                            <p:txEl>
                                              <p:pRg st="2" end="2"/>
                                            </p:txEl>
                                          </p:spTgt>
                                        </p:tgtEl>
                                        <p:attrNameLst>
                                          <p:attrName>style.visibility</p:attrName>
                                        </p:attrNameLst>
                                      </p:cBhvr>
                                      <p:to>
                                        <p:strVal val="visible"/>
                                      </p:to>
                                    </p:set>
                                    <p:animEffect transition="in" filter="slide(fromBottom)">
                                      <p:cBhvr>
                                        <p:cTn id="29" dur="500"/>
                                        <p:tgtEl>
                                          <p:spTgt spid="5">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4" fill="hold" grpId="0" nodeType="clickEffect">
                                  <p:stCondLst>
                                    <p:cond delay="0"/>
                                  </p:stCondLst>
                                  <p:childTnLst>
                                    <p:set>
                                      <p:cBhvr>
                                        <p:cTn id="33" dur="1" fill="hold">
                                          <p:stCondLst>
                                            <p:cond delay="0"/>
                                          </p:stCondLst>
                                        </p:cTn>
                                        <p:tgtEl>
                                          <p:spTgt spid="5">
                                            <p:txEl>
                                              <p:pRg st="3" end="3"/>
                                            </p:txEl>
                                          </p:spTgt>
                                        </p:tgtEl>
                                        <p:attrNameLst>
                                          <p:attrName>style.visibility</p:attrName>
                                        </p:attrNameLst>
                                      </p:cBhvr>
                                      <p:to>
                                        <p:strVal val="visible"/>
                                      </p:to>
                                    </p:set>
                                    <p:animEffect transition="in" filter="slide(fromBottom)">
                                      <p:cBhvr>
                                        <p:cTn id="34" dur="500"/>
                                        <p:tgtEl>
                                          <p:spTgt spid="5">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2" presetClass="entr" presetSubtype="4" fill="hold" grpId="0" nodeType="clickEffect">
                                  <p:stCondLst>
                                    <p:cond delay="0"/>
                                  </p:stCondLst>
                                  <p:childTnLst>
                                    <p:set>
                                      <p:cBhvr>
                                        <p:cTn id="38" dur="1" fill="hold">
                                          <p:stCondLst>
                                            <p:cond delay="0"/>
                                          </p:stCondLst>
                                        </p:cTn>
                                        <p:tgtEl>
                                          <p:spTgt spid="5">
                                            <p:txEl>
                                              <p:pRg st="4" end="4"/>
                                            </p:txEl>
                                          </p:spTgt>
                                        </p:tgtEl>
                                        <p:attrNameLst>
                                          <p:attrName>style.visibility</p:attrName>
                                        </p:attrNameLst>
                                      </p:cBhvr>
                                      <p:to>
                                        <p:strVal val="visible"/>
                                      </p:to>
                                    </p:set>
                                    <p:animEffect transition="in" filter="slide(fromBottom)">
                                      <p:cBhvr>
                                        <p:cTn id="39"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2"/>
          </a:lnRef>
          <a:fillRef idx="3">
            <a:schemeClr val="accent2"/>
          </a:fillRef>
          <a:effectRef idx="3">
            <a:schemeClr val="accent2"/>
          </a:effectRef>
          <a:fontRef idx="minor">
            <a:schemeClr val="lt1"/>
          </a:fontRef>
        </p:style>
        <p:txBody>
          <a:bodyPr/>
          <a:lstStyle/>
          <a:p>
            <a:r>
              <a:rPr lang="fa-IR" dirty="0" smtClean="0">
                <a:cs typeface="Titr" pitchFamily="2" charset="-78"/>
              </a:rPr>
              <a:t>سلول کوانتومی</a:t>
            </a:r>
            <a:endParaRPr lang="en-US" dirty="0">
              <a:cs typeface="Titr" pitchFamily="2" charset="-78"/>
            </a:endParaRPr>
          </a:p>
        </p:txBody>
      </p:sp>
      <p:sp>
        <p:nvSpPr>
          <p:cNvPr id="3" name="Content Placeholder 2"/>
          <p:cNvSpPr>
            <a:spLocks noGrp="1"/>
          </p:cNvSpPr>
          <p:nvPr>
            <p:ph idx="1"/>
          </p:nvPr>
        </p:nvSpPr>
        <p:spPr/>
        <p:style>
          <a:lnRef idx="2">
            <a:schemeClr val="accent3">
              <a:shade val="50000"/>
            </a:schemeClr>
          </a:lnRef>
          <a:fillRef idx="1">
            <a:schemeClr val="accent3"/>
          </a:fillRef>
          <a:effectRef idx="0">
            <a:schemeClr val="accent3"/>
          </a:effectRef>
          <a:fontRef idx="minor">
            <a:schemeClr val="lt1"/>
          </a:fontRef>
        </p:style>
        <p:txBody>
          <a:bodyPr>
            <a:normAutofit fontScale="92500" lnSpcReduction="20000"/>
          </a:bodyPr>
          <a:lstStyle/>
          <a:p>
            <a:pPr algn="r" rtl="1"/>
            <a:r>
              <a:rPr lang="fa-IR" b="1" dirty="0" smtClean="0"/>
              <a:t>در مواد فلزی ,سلول کوانتومی(</a:t>
            </a:r>
            <a:r>
              <a:rPr lang="en-US" b="1" dirty="0" smtClean="0"/>
              <a:t>QC</a:t>
            </a:r>
            <a:r>
              <a:rPr lang="fa-IR" b="1" dirty="0" smtClean="0"/>
              <a:t>)یک نقش کلیدی را در تنظیم و تعیین صفات مواد وقتی که یک بعد آنها قابل مقایسه با طول موج بروگیل باشد, بازی می کند.</a:t>
            </a:r>
            <a:endParaRPr lang="en-US" b="1" dirty="0" smtClean="0"/>
          </a:p>
          <a:p>
            <a:pPr algn="r" rtl="1"/>
            <a:r>
              <a:rPr lang="fa-IR" b="1" dirty="0" smtClean="0"/>
              <a:t>,تا آنجا که به حسگرها مربوط می شود,این مواد خاصیت شیمیایی متفاوتی را نسبت به همتایان توده ای خود نشان می دهند.برای مثال بروس نشان داد که در  یک نانوکریستال نیمه رسانا سرعت انتقال شارژ به میزان زیادی  با اثرات سلول کوانتومی افزایش پیدا کرده است.</a:t>
            </a:r>
          </a:p>
          <a:p>
            <a:pPr algn="r" rtl="1"/>
            <a:r>
              <a:rPr lang="fa-IR" b="1" dirty="0" smtClean="0"/>
              <a:t>به هر حال ,مگر اینکه دمای کم یا میدان مغناطیسی بالا به کار گرفته شود.پدیده های بی ربط یا پراکنده مانع مشاهده اثرات مربوط به سلول کوانتومی حتی در محدوده ی نانو می شود.</a:t>
            </a:r>
            <a:endParaRPr lang="en-US" b="1" dirty="0" smtClean="0"/>
          </a:p>
          <a:p>
            <a:pPr algn="r" rtl="1">
              <a:buNone/>
            </a:pPr>
            <a:endParaRPr lang="en-US" b="1" dirty="0" smtClean="0">
              <a:cs typeface="Titr" pitchFamily="2" charset="-78"/>
            </a:endParaRPr>
          </a:p>
        </p:txBody>
      </p:sp>
      <p:sp>
        <p:nvSpPr>
          <p:cNvPr id="4" name="Slide Number Placeholder 3"/>
          <p:cNvSpPr>
            <a:spLocks noGrp="1"/>
          </p:cNvSpPr>
          <p:nvPr>
            <p:ph type="sldNum" sz="quarter" idx="12"/>
          </p:nvPr>
        </p:nvSpPr>
        <p:spPr/>
        <p:txBody>
          <a:bodyPr/>
          <a:lstStyle/>
          <a:p>
            <a:fld id="{509FDC25-0E83-47D6-B7D2-04F0A8E08648}" type="slidenum">
              <a:rPr lang="en-US" smtClean="0"/>
              <a:pPr/>
              <a:t>18</a:t>
            </a:fld>
            <a:endParaRPr lang="en-US"/>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p:cTn id="12" dur="1000" fill="hold"/>
                                        <p:tgtEl>
                                          <p:spTgt spid="3">
                                            <p:bg/>
                                          </p:spTgt>
                                        </p:tgtEl>
                                        <p:attrNameLst>
                                          <p:attrName>ppt_w</p:attrName>
                                        </p:attrNameLst>
                                      </p:cBhvr>
                                      <p:tavLst>
                                        <p:tav tm="0">
                                          <p:val>
                                            <p:strVal val="#ppt_w*0.70"/>
                                          </p:val>
                                        </p:tav>
                                        <p:tav tm="100000">
                                          <p:val>
                                            <p:strVal val="#ppt_w"/>
                                          </p:val>
                                        </p:tav>
                                      </p:tavLst>
                                    </p:anim>
                                    <p:anim calcmode="lin" valueType="num">
                                      <p:cBhvr>
                                        <p:cTn id="13" dur="1000" fill="hold"/>
                                        <p:tgtEl>
                                          <p:spTgt spid="3">
                                            <p:bg/>
                                          </p:spTgt>
                                        </p:tgtEl>
                                        <p:attrNameLst>
                                          <p:attrName>ppt_h</p:attrName>
                                        </p:attrNameLst>
                                      </p:cBhvr>
                                      <p:tavLst>
                                        <p:tav tm="0">
                                          <p:val>
                                            <p:strVal val="#ppt_h"/>
                                          </p:val>
                                        </p:tav>
                                        <p:tav tm="100000">
                                          <p:val>
                                            <p:strVal val="#ppt_h"/>
                                          </p:val>
                                        </p:tav>
                                      </p:tavLst>
                                    </p:anim>
                                    <p:animEffect transition="in" filter="fade">
                                      <p:cBhvr>
                                        <p:cTn id="14" dur="10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p:cTn id="19"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20"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21" dur="1000"/>
                                        <p:tgtEl>
                                          <p:spTgt spid="3">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 calcmode="lin" valueType="num">
                                      <p:cBhvr>
                                        <p:cTn id="26"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7"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8" dur="1000"/>
                                        <p:tgtEl>
                                          <p:spTgt spid="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grpId="0"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 calcmode="lin" valueType="num">
                                      <p:cBhvr>
                                        <p:cTn id="33"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34"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35"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6"/>
          </a:lnRef>
          <a:fillRef idx="2">
            <a:schemeClr val="accent6"/>
          </a:fillRef>
          <a:effectRef idx="1">
            <a:schemeClr val="accent6"/>
          </a:effectRef>
          <a:fontRef idx="minor">
            <a:schemeClr val="dk1"/>
          </a:fontRef>
        </p:style>
        <p:txBody>
          <a:bodyPr>
            <a:normAutofit/>
          </a:bodyPr>
          <a:lstStyle/>
          <a:p>
            <a:r>
              <a:rPr lang="fa-IR" sz="3600" dirty="0" smtClean="0">
                <a:cs typeface="Titr" pitchFamily="2" charset="-78"/>
              </a:rPr>
              <a:t>نسبت سطح به حجم و خاصیت اتمام سطح</a:t>
            </a:r>
            <a:endParaRPr lang="en-US" sz="3600" dirty="0">
              <a:cs typeface="Titr" pitchFamily="2" charset="-78"/>
            </a:endParaRPr>
          </a:p>
        </p:txBody>
      </p:sp>
      <p:sp>
        <p:nvSpPr>
          <p:cNvPr id="3" name="Content Placeholder 2"/>
          <p:cNvSpPr>
            <a:spLocks noGrp="1"/>
          </p:cNvSpPr>
          <p:nvPr>
            <p:ph idx="1"/>
          </p:nvPr>
        </p:nvSpPr>
        <p:spPr/>
        <p:style>
          <a:lnRef idx="1">
            <a:schemeClr val="accent3"/>
          </a:lnRef>
          <a:fillRef idx="3">
            <a:schemeClr val="accent3"/>
          </a:fillRef>
          <a:effectRef idx="2">
            <a:schemeClr val="accent3"/>
          </a:effectRef>
          <a:fontRef idx="minor">
            <a:schemeClr val="lt1"/>
          </a:fontRef>
        </p:style>
        <p:txBody>
          <a:bodyPr/>
          <a:lstStyle/>
          <a:p>
            <a:pPr algn="r" rtl="1"/>
            <a:r>
              <a:rPr lang="ar-SA" b="1" dirty="0" smtClean="0"/>
              <a:t>طبق تحقیقات بالا و پایین محدوده ی تشدید ,این سطح است که کارایی نانو </a:t>
            </a:r>
            <a:r>
              <a:rPr lang="fa-IR" b="1" dirty="0" smtClean="0"/>
              <a:t>حسگر</a:t>
            </a:r>
            <a:r>
              <a:rPr lang="ar-SA" b="1" dirty="0" smtClean="0"/>
              <a:t> را به شدت تعیین می کند. نسبت سطح به حجم و اتمام سطح ویژگی های مواد حالت نانو را تعیین می کند تا انجایی که  سطح و حالات توده برای کنترل خواص شیمیایی و فیزیکی مواد با هم رقابت می کنند.این اثر به شدت به اتمام سطح بستگی دارد و این بستگی با کوچکتر شدن ابعاد</a:t>
            </a:r>
            <a:r>
              <a:rPr lang="en-US" b="1" dirty="0" smtClean="0"/>
              <a:t> NP</a:t>
            </a:r>
            <a:r>
              <a:rPr lang="ar-SA" b="1" dirty="0" smtClean="0"/>
              <a:t> بیشتر نیز می شود</a:t>
            </a:r>
            <a:r>
              <a:rPr lang="fa-IR" b="1" dirty="0" smtClean="0"/>
              <a:t>.</a:t>
            </a:r>
            <a:endParaRPr lang="en-US" b="1" dirty="0"/>
          </a:p>
        </p:txBody>
      </p:sp>
      <p:sp>
        <p:nvSpPr>
          <p:cNvPr id="4" name="Slide Number Placeholder 3"/>
          <p:cNvSpPr>
            <a:spLocks noGrp="1"/>
          </p:cNvSpPr>
          <p:nvPr>
            <p:ph type="sldNum" sz="quarter" idx="12"/>
          </p:nvPr>
        </p:nvSpPr>
        <p:spPr/>
        <p:txBody>
          <a:bodyPr/>
          <a:lstStyle/>
          <a:p>
            <a:fld id="{509FDC25-0E83-47D6-B7D2-04F0A8E08648}" type="slidenum">
              <a:rPr lang="en-US" smtClean="0"/>
              <a:pPr/>
              <a:t>19</a:t>
            </a:fld>
            <a:endParaRPr lang="en-US"/>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fade">
                                      <p:cBhvr>
                                        <p:cTn id="12" dur="1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Slide Number Placeholder 3"/>
          <p:cNvSpPr>
            <a:spLocks noGrp="1"/>
          </p:cNvSpPr>
          <p:nvPr>
            <p:ph type="sldNum" sz="quarter" idx="12"/>
          </p:nvPr>
        </p:nvSpPr>
        <p:spPr/>
        <p:txBody>
          <a:bodyPr/>
          <a:lstStyle/>
          <a:p>
            <a:fld id="{509FDC25-0E83-47D6-B7D2-04F0A8E08648}" type="slidenum">
              <a:rPr lang="en-US" smtClean="0"/>
              <a:pPr/>
              <a:t>2</a:t>
            </a:fld>
            <a:endParaRPr lang="en-US"/>
          </a:p>
        </p:txBody>
      </p:sp>
      <p:pic>
        <p:nvPicPr>
          <p:cNvPr id="5" name="Picture 2" descr="J:\برنامه\pic\hashieh\aks\537016.JPG"/>
          <p:cNvPicPr>
            <a:picLocks noGrp="1" noChangeAspect="1" noChangeArrowheads="1"/>
          </p:cNvPicPr>
          <p:nvPr>
            <p:ph idx="1"/>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6" name="Rectangle 5"/>
          <p:cNvSpPr/>
          <p:nvPr/>
        </p:nvSpPr>
        <p:spPr>
          <a:xfrm>
            <a:off x="2286000" y="1600200"/>
            <a:ext cx="4953000" cy="1938992"/>
          </a:xfrm>
          <a:prstGeom prst="rect">
            <a:avLst/>
          </a:prstGeom>
        </p:spPr>
        <p:txBody>
          <a:bodyPr wrap="square">
            <a:spAutoFit/>
          </a:bodyPr>
          <a:lstStyle/>
          <a:p>
            <a:pPr algn="ctr" rtl="1"/>
            <a:r>
              <a:rPr lang="fa-IR" sz="4000" dirty="0" smtClean="0">
                <a:solidFill>
                  <a:schemeClr val="bg1"/>
                </a:solidFill>
                <a:cs typeface="B Elham" pitchFamily="2" charset="-78"/>
              </a:rPr>
              <a:t>عنوان پروژه:</a:t>
            </a:r>
            <a:endParaRPr lang="en-US" sz="4000" dirty="0" smtClean="0">
              <a:solidFill>
                <a:schemeClr val="bg1"/>
              </a:solidFill>
              <a:cs typeface="B Elham" pitchFamily="2" charset="-78"/>
            </a:endParaRPr>
          </a:p>
          <a:p>
            <a:pPr algn="r" rtl="1"/>
            <a:r>
              <a:rPr lang="fa-IR" sz="4000" dirty="0" smtClean="0">
                <a:solidFill>
                  <a:schemeClr val="bg1"/>
                </a:solidFill>
                <a:cs typeface="B Elham" pitchFamily="2" charset="-78"/>
              </a:rPr>
              <a:t/>
            </a:r>
            <a:br>
              <a:rPr lang="fa-IR" sz="4000" dirty="0" smtClean="0">
                <a:solidFill>
                  <a:schemeClr val="bg1"/>
                </a:solidFill>
                <a:cs typeface="B Elham" pitchFamily="2" charset="-78"/>
              </a:rPr>
            </a:br>
            <a:r>
              <a:rPr lang="fa-IR" sz="2000" dirty="0" smtClean="0">
                <a:solidFill>
                  <a:schemeClr val="bg1"/>
                </a:solidFill>
                <a:latin typeface="2  Titr"/>
                <a:cs typeface="Titr" pitchFamily="2" charset="-78"/>
              </a:rPr>
              <a:t>نانو حسگرها  و کاربرد آنها در صنايع شيميايی معدنی و شناسايی محيط های آلوده به گازهای سمّی</a:t>
            </a:r>
            <a:endParaRPr lang="en-US" sz="2000" dirty="0">
              <a:solidFill>
                <a:schemeClr val="bg1"/>
              </a:solidFill>
              <a:latin typeface="2  Titr"/>
              <a:cs typeface="Titr" pitchFamily="2" charset="-78"/>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plus(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1" nodeType="clickEffect">
                                  <p:stCondLst>
                                    <p:cond delay="0"/>
                                  </p:stCondLst>
                                  <p:childTnLst>
                                    <p:animEffect transition="out" filter="randombar(horizontal)">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dk1"/>
          </a:lnRef>
          <a:fillRef idx="2">
            <a:schemeClr val="dk1"/>
          </a:fillRef>
          <a:effectRef idx="1">
            <a:schemeClr val="dk1"/>
          </a:effectRef>
          <a:fontRef idx="minor">
            <a:schemeClr val="dk1"/>
          </a:fontRef>
        </p:style>
        <p:txBody>
          <a:bodyPr>
            <a:normAutofit/>
          </a:bodyPr>
          <a:lstStyle/>
          <a:p>
            <a:r>
              <a:rPr lang="fa-IR" sz="3600" dirty="0" smtClean="0">
                <a:cs typeface="Titr" pitchFamily="2" charset="-78"/>
              </a:rPr>
              <a:t>مورفولوژی نانو ذرات</a:t>
            </a:r>
            <a:endParaRPr lang="en-US" sz="3600" dirty="0">
              <a:cs typeface="Titr" pitchFamily="2" charset="-78"/>
            </a:endParaRPr>
          </a:p>
        </p:txBody>
      </p:sp>
      <p:sp>
        <p:nvSpPr>
          <p:cNvPr id="4" name="Slide Number Placeholder 3"/>
          <p:cNvSpPr>
            <a:spLocks noGrp="1"/>
          </p:cNvSpPr>
          <p:nvPr>
            <p:ph type="sldNum" sz="quarter" idx="12"/>
          </p:nvPr>
        </p:nvSpPr>
        <p:spPr/>
        <p:txBody>
          <a:bodyPr/>
          <a:lstStyle/>
          <a:p>
            <a:fld id="{509FDC25-0E83-47D6-B7D2-04F0A8E08648}" type="slidenum">
              <a:rPr lang="en-US" smtClean="0"/>
              <a:pPr/>
              <a:t>20</a:t>
            </a:fld>
            <a:endParaRPr lang="en-US" dirty="0"/>
          </a:p>
        </p:txBody>
      </p:sp>
      <p:sp>
        <p:nvSpPr>
          <p:cNvPr id="7" name="Content Placeholder 6"/>
          <p:cNvSpPr>
            <a:spLocks noGrp="1"/>
          </p:cNvSpPr>
          <p:nvPr>
            <p:ph idx="1"/>
          </p:nvPr>
        </p:nvSpPr>
        <p:spPr/>
        <p:style>
          <a:lnRef idx="1">
            <a:schemeClr val="accent2"/>
          </a:lnRef>
          <a:fillRef idx="2">
            <a:schemeClr val="accent2"/>
          </a:fillRef>
          <a:effectRef idx="1">
            <a:schemeClr val="accent2"/>
          </a:effectRef>
          <a:fontRef idx="minor">
            <a:schemeClr val="dk1"/>
          </a:fontRef>
        </p:style>
        <p:txBody>
          <a:bodyPr>
            <a:normAutofit fontScale="92500" lnSpcReduction="20000"/>
          </a:bodyPr>
          <a:lstStyle/>
          <a:p>
            <a:pPr algn="r" rtl="1"/>
            <a:r>
              <a:rPr lang="fa-IR" b="1" dirty="0" smtClean="0">
                <a:solidFill>
                  <a:schemeClr val="accent1">
                    <a:lumMod val="75000"/>
                  </a:schemeClr>
                </a:solidFill>
              </a:rPr>
              <a:t>برای نمایش نانوذرات مانند سطح به حجم, تفاوت های ریخت شناسانه می توانند نتیجه ی تفاوت در خواص شیمیایی باشند.برای مثال ساختار های دارای سطوح محدب نسبت به سطوح مقعر دارای نرخ انحلال کمتری هستند.سطوح محدب همچنین از لحاظ ترمودینامیک نیز ناپایدارتر هستند,بنابراین این اجزا می توانند انحلال تدریجی را تحمل کنند و دارای حلالیت تعادلی بالاتری هستند.در بعضی موارد حلالیت تعادلی آنها می توانند حتی به غلضت فوق اشباع نیز برسند.</a:t>
            </a:r>
            <a:r>
              <a:rPr lang="ar-SA" b="1" dirty="0" smtClean="0">
                <a:solidFill>
                  <a:schemeClr val="accent1">
                    <a:lumMod val="75000"/>
                  </a:schemeClr>
                </a:solidFill>
              </a:rPr>
              <a:t> که منجر به بارش و رشد دانه شوند. این ناپایداری ترمودینامیکی می تواند به طور ویژه  قوی باشد که  که می تواند منجر به نوعی "دلبستگی طبیعی" با نقص آزاد ساختار و جهت گیری</a:t>
            </a:r>
            <a:r>
              <a:rPr lang="fa-IR" b="1" dirty="0" smtClean="0">
                <a:solidFill>
                  <a:schemeClr val="accent1">
                    <a:lumMod val="75000"/>
                  </a:schemeClr>
                </a:solidFill>
              </a:rPr>
              <a:t> </a:t>
            </a:r>
            <a:r>
              <a:rPr lang="ar-SA" b="1" dirty="0" smtClean="0">
                <a:solidFill>
                  <a:schemeClr val="accent1">
                    <a:lumMod val="75000"/>
                  </a:schemeClr>
                </a:solidFill>
              </a:rPr>
              <a:t>کریستال همگن شود. </a:t>
            </a:r>
            <a:endParaRPr lang="en-US" b="1" dirty="0" smtClean="0">
              <a:solidFill>
                <a:schemeClr val="accent1">
                  <a:lumMod val="75000"/>
                </a:schemeClr>
              </a:solidFill>
            </a:endParaRPr>
          </a:p>
          <a:p>
            <a:pPr algn="r" rtl="1"/>
            <a:endParaRPr lang="en-US" b="1" dirty="0">
              <a:solidFill>
                <a:schemeClr val="accent1">
                  <a:lumMod val="75000"/>
                </a:schemeClr>
              </a:solidFill>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7">
                                            <p:bg/>
                                          </p:spTgt>
                                        </p:tgtEl>
                                        <p:attrNameLst>
                                          <p:attrName>style.visibility</p:attrName>
                                        </p:attrNameLst>
                                      </p:cBhvr>
                                      <p:to>
                                        <p:strVal val="visible"/>
                                      </p:to>
                                    </p:set>
                                    <p:anim calcmode="lin" valueType="num">
                                      <p:cBhvr>
                                        <p:cTn id="12" dur="500" fill="hold"/>
                                        <p:tgtEl>
                                          <p:spTgt spid="7">
                                            <p:bg/>
                                          </p:spTgt>
                                        </p:tgtEl>
                                        <p:attrNameLst>
                                          <p:attrName>ppt_w</p:attrName>
                                        </p:attrNameLst>
                                      </p:cBhvr>
                                      <p:tavLst>
                                        <p:tav tm="0">
                                          <p:val>
                                            <p:fltVal val="0"/>
                                          </p:val>
                                        </p:tav>
                                        <p:tav tm="100000">
                                          <p:val>
                                            <p:strVal val="#ppt_w"/>
                                          </p:val>
                                        </p:tav>
                                      </p:tavLst>
                                    </p:anim>
                                    <p:anim calcmode="lin" valueType="num">
                                      <p:cBhvr>
                                        <p:cTn id="13" dur="500" fill="hold"/>
                                        <p:tgtEl>
                                          <p:spTgt spid="7">
                                            <p:bg/>
                                          </p:spTgt>
                                        </p:tgtEl>
                                        <p:attrNameLst>
                                          <p:attrName>ppt_h</p:attrName>
                                        </p:attrNameLst>
                                      </p:cBhvr>
                                      <p:tavLst>
                                        <p:tav tm="0">
                                          <p:val>
                                            <p:fltVal val="0"/>
                                          </p:val>
                                        </p:tav>
                                        <p:tav tm="100000">
                                          <p:val>
                                            <p:strVal val="#ppt_h"/>
                                          </p:val>
                                        </p:tav>
                                      </p:tavLst>
                                    </p:anim>
                                    <p:animEffect transition="in" filter="fade">
                                      <p:cBhvr>
                                        <p:cTn id="14" dur="500"/>
                                        <p:tgtEl>
                                          <p:spTgt spid="7">
                                            <p:bg/>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grpId="0"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 calcmode="lin" valueType="num">
                                      <p:cBhvr>
                                        <p:cTn id="19"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21"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a:bodyPr>
          <a:lstStyle/>
          <a:p>
            <a:r>
              <a:rPr lang="fa-IR" sz="3200" dirty="0" smtClean="0">
                <a:solidFill>
                  <a:schemeClr val="accent3"/>
                </a:solidFill>
                <a:cs typeface="Titr" pitchFamily="2" charset="-78"/>
              </a:rPr>
              <a:t>ساخت دستگاه نانو سنسور</a:t>
            </a:r>
            <a:endParaRPr lang="en-US" sz="3200" dirty="0">
              <a:solidFill>
                <a:schemeClr val="accent3"/>
              </a:solidFill>
              <a:cs typeface="Titr" pitchFamily="2" charset="-78"/>
            </a:endParaRPr>
          </a:p>
        </p:txBody>
      </p:sp>
      <p:sp>
        <p:nvSpPr>
          <p:cNvPr id="3" name="Content Placeholder 2"/>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lstStyle/>
          <a:p>
            <a:pPr algn="r" rtl="1"/>
            <a:r>
              <a:rPr lang="fa-IR" b="1" dirty="0" smtClean="0"/>
              <a:t>فرآیند ساخت دستگاه نانو سنسور حداقل به دو گام مشخص نیاز دارند:</a:t>
            </a:r>
            <a:endParaRPr lang="en-US" b="1" dirty="0" smtClean="0"/>
          </a:p>
          <a:p>
            <a:pPr algn="r" rtl="1"/>
            <a:r>
              <a:rPr lang="fa-IR" b="1" dirty="0" smtClean="0"/>
              <a:t>1.تولید و انتخاب نانومواد حساس</a:t>
            </a:r>
            <a:endParaRPr lang="en-US" b="1" dirty="0" smtClean="0"/>
          </a:p>
          <a:p>
            <a:pPr algn="r" rtl="1"/>
            <a:r>
              <a:rPr lang="fa-IR" b="1" dirty="0" smtClean="0"/>
              <a:t>2.قرار دادن نانومواد حساس روی الکترود های الگوسازی شده,گاهی اوقات طبق یک رویه همترازی نانوذرات (</a:t>
            </a:r>
            <a:r>
              <a:rPr lang="en-US" b="1" dirty="0" smtClean="0"/>
              <a:t>NP</a:t>
            </a:r>
            <a:r>
              <a:rPr lang="fa-IR" b="1" dirty="0" smtClean="0"/>
              <a:t>)</a:t>
            </a:r>
            <a:endParaRPr lang="en-US" b="1" dirty="0" smtClean="0"/>
          </a:p>
          <a:p>
            <a:pPr algn="r" rtl="1"/>
            <a:endParaRPr lang="en-US" b="1" dirty="0"/>
          </a:p>
        </p:txBody>
      </p:sp>
      <p:sp>
        <p:nvSpPr>
          <p:cNvPr id="4" name="Slide Number Placeholder 3"/>
          <p:cNvSpPr>
            <a:spLocks noGrp="1"/>
          </p:cNvSpPr>
          <p:nvPr>
            <p:ph type="sldNum" sz="quarter" idx="12"/>
          </p:nvPr>
        </p:nvSpPr>
        <p:spPr/>
        <p:txBody>
          <a:bodyPr/>
          <a:lstStyle/>
          <a:p>
            <a:fld id="{509FDC25-0E83-47D6-B7D2-04F0A8E08648}" type="slidenum">
              <a:rPr lang="en-US" smtClean="0"/>
              <a:pPr/>
              <a:t>21</a:t>
            </a:fld>
            <a:endParaRPr lang="en-US"/>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p:cTn id="12" dur="1000" fill="hold"/>
                                        <p:tgtEl>
                                          <p:spTgt spid="3">
                                            <p:bg/>
                                          </p:spTgt>
                                        </p:tgtEl>
                                        <p:attrNameLst>
                                          <p:attrName>ppt_w</p:attrName>
                                        </p:attrNameLst>
                                      </p:cBhvr>
                                      <p:tavLst>
                                        <p:tav tm="0">
                                          <p:val>
                                            <p:strVal val="#ppt_w*0.70"/>
                                          </p:val>
                                        </p:tav>
                                        <p:tav tm="100000">
                                          <p:val>
                                            <p:strVal val="#ppt_w"/>
                                          </p:val>
                                        </p:tav>
                                      </p:tavLst>
                                    </p:anim>
                                    <p:anim calcmode="lin" valueType="num">
                                      <p:cBhvr>
                                        <p:cTn id="13" dur="1000" fill="hold"/>
                                        <p:tgtEl>
                                          <p:spTgt spid="3">
                                            <p:bg/>
                                          </p:spTgt>
                                        </p:tgtEl>
                                        <p:attrNameLst>
                                          <p:attrName>ppt_h</p:attrName>
                                        </p:attrNameLst>
                                      </p:cBhvr>
                                      <p:tavLst>
                                        <p:tav tm="0">
                                          <p:val>
                                            <p:strVal val="#ppt_h"/>
                                          </p:val>
                                        </p:tav>
                                        <p:tav tm="100000">
                                          <p:val>
                                            <p:strVal val="#ppt_h"/>
                                          </p:val>
                                        </p:tav>
                                      </p:tavLst>
                                    </p:anim>
                                    <p:animEffect transition="in" filter="fade">
                                      <p:cBhvr>
                                        <p:cTn id="14" dur="10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p:cTn id="19"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20"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21" dur="1000"/>
                                        <p:tgtEl>
                                          <p:spTgt spid="3">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 calcmode="lin" valueType="num">
                                      <p:cBhvr>
                                        <p:cTn id="26"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7"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8" dur="1000"/>
                                        <p:tgtEl>
                                          <p:spTgt spid="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grpId="0"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 calcmode="lin" valueType="num">
                                      <p:cBhvr>
                                        <p:cTn id="33"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34"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35"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lstStyle/>
          <a:p>
            <a:pPr rtl="1"/>
            <a:r>
              <a:rPr lang="fa-IR" dirty="0" smtClean="0"/>
              <a:t>تولید و انتخاب نانومواد حساس</a:t>
            </a:r>
            <a:endParaRPr lang="en-US" dirty="0"/>
          </a:p>
        </p:txBody>
      </p:sp>
      <p:sp>
        <p:nvSpPr>
          <p:cNvPr id="3" name="Content Placeholder 2"/>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a:bodyPr>
          <a:lstStyle/>
          <a:p>
            <a:pPr algn="r" rtl="1"/>
            <a:endParaRPr lang="fa-IR" sz="2400" dirty="0" smtClean="0">
              <a:cs typeface="Titr" pitchFamily="2" charset="-78"/>
            </a:endParaRPr>
          </a:p>
          <a:p>
            <a:pPr algn="r" rtl="1"/>
            <a:endParaRPr lang="fa-IR" sz="2400" dirty="0" smtClean="0">
              <a:cs typeface="Titr" pitchFamily="2" charset="-78"/>
            </a:endParaRPr>
          </a:p>
          <a:p>
            <a:pPr algn="r" rtl="1"/>
            <a:r>
              <a:rPr lang="fa-IR" sz="2400" dirty="0" smtClean="0">
                <a:cs typeface="Titr" pitchFamily="2" charset="-78"/>
              </a:rPr>
              <a:t>در رابطه با گام اول ,اگرچه چندین فرآیند موجود می باشد, اما تکنیک های شیمیایی پدیدار می شوند. هردو روش</a:t>
            </a:r>
          </a:p>
          <a:p>
            <a:pPr algn="r" rtl="1">
              <a:buNone/>
            </a:pPr>
            <a:r>
              <a:rPr lang="fa-IR" sz="2400" dirty="0" smtClean="0">
                <a:cs typeface="Titr" pitchFamily="2" charset="-78"/>
              </a:rPr>
              <a:t>       بالا-پایین و پایین-بالا واقعا در ساخت مواد حساس بیشتر به کار گرفته می شوند ,احتمالا خاصیت انعطاف پذیری مواد آنها مورد توجه قرار می گیرند. </a:t>
            </a:r>
            <a:endParaRPr lang="en-US" sz="2400" dirty="0">
              <a:cs typeface="Titr" pitchFamily="2" charset="-78"/>
            </a:endParaRPr>
          </a:p>
        </p:txBody>
      </p:sp>
      <p:sp>
        <p:nvSpPr>
          <p:cNvPr id="4" name="Slide Number Placeholder 3"/>
          <p:cNvSpPr>
            <a:spLocks noGrp="1"/>
          </p:cNvSpPr>
          <p:nvPr>
            <p:ph type="sldNum" sz="quarter" idx="12"/>
          </p:nvPr>
        </p:nvSpPr>
        <p:spPr/>
        <p:txBody>
          <a:bodyPr/>
          <a:lstStyle/>
          <a:p>
            <a:fld id="{509FDC25-0E83-47D6-B7D2-04F0A8E08648}" type="slidenum">
              <a:rPr lang="en-US" smtClean="0"/>
              <a:pPr/>
              <a:t>22</a:t>
            </a:fld>
            <a:endParaRPr lang="en-US"/>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p:cTn id="12" dur="500" fill="hold"/>
                                        <p:tgtEl>
                                          <p:spTgt spid="3">
                                            <p:bg/>
                                          </p:spTgt>
                                        </p:tgtEl>
                                        <p:attrNameLst>
                                          <p:attrName>ppt_w</p:attrName>
                                        </p:attrNameLst>
                                      </p:cBhvr>
                                      <p:tavLst>
                                        <p:tav tm="0">
                                          <p:val>
                                            <p:fltVal val="0"/>
                                          </p:val>
                                        </p:tav>
                                        <p:tav tm="100000">
                                          <p:val>
                                            <p:strVal val="#ppt_w"/>
                                          </p:val>
                                        </p:tav>
                                      </p:tavLst>
                                    </p:anim>
                                    <p:anim calcmode="lin" valueType="num">
                                      <p:cBhvr>
                                        <p:cTn id="13" dur="500" fill="hold"/>
                                        <p:tgtEl>
                                          <p:spTgt spid="3">
                                            <p:bg/>
                                          </p:spTgt>
                                        </p:tgtEl>
                                        <p:attrNameLst>
                                          <p:attrName>ppt_h</p:attrName>
                                        </p:attrNameLst>
                                      </p:cBhvr>
                                      <p:tavLst>
                                        <p:tav tm="0">
                                          <p:val>
                                            <p:fltVal val="0"/>
                                          </p:val>
                                        </p:tav>
                                        <p:tav tm="100000">
                                          <p:val>
                                            <p:strVal val="#ppt_h"/>
                                          </p:val>
                                        </p:tav>
                                      </p:tavLst>
                                    </p:anim>
                                    <p:animEffect transition="in" filter="fade">
                                      <p:cBhvr>
                                        <p:cTn id="14" dur="5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1" dur="5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p:cTn id="26"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7"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dk1">
              <a:shade val="50000"/>
            </a:schemeClr>
          </a:lnRef>
          <a:fillRef idx="1">
            <a:schemeClr val="dk1"/>
          </a:fillRef>
          <a:effectRef idx="0">
            <a:schemeClr val="dk1"/>
          </a:effectRef>
          <a:fontRef idx="minor">
            <a:schemeClr val="lt1"/>
          </a:fontRef>
        </p:style>
        <p:txBody>
          <a:bodyPr>
            <a:normAutofit/>
          </a:bodyPr>
          <a:lstStyle/>
          <a:p>
            <a:r>
              <a:rPr lang="fa-IR" sz="2400" dirty="0" smtClean="0">
                <a:cs typeface="Titr" pitchFamily="2" charset="-78"/>
              </a:rPr>
              <a:t>قرار دادن نانومواد حساس روی الکترود های الگوسازی شده</a:t>
            </a:r>
            <a:endParaRPr lang="en-US" sz="2400" dirty="0">
              <a:cs typeface="Titr" pitchFamily="2" charset="-78"/>
            </a:endParaRPr>
          </a:p>
        </p:txBody>
      </p:sp>
      <p:sp>
        <p:nvSpPr>
          <p:cNvPr id="3" name="Content Placeholder 2"/>
          <p:cNvSpPr>
            <a:spLocks noGrp="1"/>
          </p:cNvSpPr>
          <p:nvPr>
            <p:ph idx="1"/>
          </p:nvPr>
        </p:nvSpPr>
        <p:spPr/>
        <p:style>
          <a:lnRef idx="3">
            <a:schemeClr val="lt1"/>
          </a:lnRef>
          <a:fillRef idx="1">
            <a:schemeClr val="accent2"/>
          </a:fillRef>
          <a:effectRef idx="1">
            <a:schemeClr val="accent2"/>
          </a:effectRef>
          <a:fontRef idx="minor">
            <a:schemeClr val="lt1"/>
          </a:fontRef>
        </p:style>
        <p:txBody>
          <a:bodyPr/>
          <a:lstStyle/>
          <a:p>
            <a:pPr algn="r" rtl="1"/>
            <a:r>
              <a:rPr lang="fa-IR" b="1" dirty="0" smtClean="0"/>
              <a:t>برای گام دوم ,توانایی اتصال جهان نانو(میکرو) با ماکرو لازم است.خلق ساختار های مختلف عملی و وصل کردن الکترودها و نانو مواد که به نظر می رسد بیشترین نقطه بحرانی کار باشددر واقع بیشترین مبدل های نانوسنسورگازی گزارش شده با استفاده از تکنیک های استاندارد پردازش الکترونیک ساخته شده اند و فقط موارد کمی نانوابزار ویژه ای دارند.</a:t>
            </a:r>
            <a:endParaRPr lang="en-US" b="1" dirty="0"/>
          </a:p>
        </p:txBody>
      </p:sp>
      <p:sp>
        <p:nvSpPr>
          <p:cNvPr id="4" name="Slide Number Placeholder 3"/>
          <p:cNvSpPr>
            <a:spLocks noGrp="1"/>
          </p:cNvSpPr>
          <p:nvPr>
            <p:ph type="sldNum" sz="quarter" idx="12"/>
          </p:nvPr>
        </p:nvSpPr>
        <p:spPr/>
        <p:txBody>
          <a:bodyPr/>
          <a:lstStyle/>
          <a:p>
            <a:fld id="{509FDC25-0E83-47D6-B7D2-04F0A8E08648}" type="slidenum">
              <a:rPr lang="en-US" smtClean="0"/>
              <a:pPr/>
              <a:t>23</a:t>
            </a:fld>
            <a:endParaRPr lang="en-US"/>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2"/>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2"/>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48" presetClass="entr" presetSubtype="0" accel="50000" fill="hold" grpId="0" nodeType="clickEffect">
                                  <p:stCondLst>
                                    <p:cond delay="0"/>
                                  </p:stCondLst>
                                  <p:childTnLst>
                                    <p:set>
                                      <p:cBhvr>
                                        <p:cTn id="14" dur="1" fill="hold">
                                          <p:stCondLst>
                                            <p:cond delay="0"/>
                                          </p:stCondLst>
                                        </p:cTn>
                                        <p:tgtEl>
                                          <p:spTgt spid="3">
                                            <p:bg/>
                                          </p:spTgt>
                                        </p:tgtEl>
                                        <p:attrNameLst>
                                          <p:attrName>style.visibility</p:attrName>
                                        </p:attrNameLst>
                                      </p:cBhvr>
                                      <p:to>
                                        <p:strVal val="visible"/>
                                      </p:to>
                                    </p:set>
                                    <p:anim calcmode="lin" valueType="num">
                                      <p:cBhvr>
                                        <p:cTn id="15" dur="1000" fill="hold"/>
                                        <p:tgtEl>
                                          <p:spTgt spid="3">
                                            <p:bg/>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 dur="1000" fill="hold"/>
                                        <p:tgtEl>
                                          <p:spTgt spid="3">
                                            <p:bg/>
                                          </p:spTgt>
                                        </p:tgtEl>
                                        <p:attrNameLst>
                                          <p:attrName>ppt_x</p:attrName>
                                        </p:attrNameLst>
                                      </p:cBhvr>
                                      <p:tavLst>
                                        <p:tav tm="0">
                                          <p:val>
                                            <p:fltVal val="-1"/>
                                          </p:val>
                                        </p:tav>
                                        <p:tav tm="50000">
                                          <p:val>
                                            <p:fltVal val="0.95"/>
                                          </p:val>
                                        </p:tav>
                                        <p:tav tm="100000">
                                          <p:val>
                                            <p:strVal val="#ppt_x"/>
                                          </p:val>
                                        </p:tav>
                                      </p:tavLst>
                                    </p:anim>
                                    <p:anim calcmode="lin" valueType="num">
                                      <p:cBhvr>
                                        <p:cTn id="17" dur="1000" fill="hold"/>
                                        <p:tgtEl>
                                          <p:spTgt spid="3">
                                            <p:bg/>
                                          </p:spTgt>
                                        </p:tgtEl>
                                        <p:attrNameLst>
                                          <p:attrName>ppt_y</p:attrName>
                                        </p:attrNameLst>
                                      </p:cBhvr>
                                      <p:tavLst>
                                        <p:tav tm="0">
                                          <p:val>
                                            <p:strVal val="#ppt_y"/>
                                          </p:val>
                                        </p:tav>
                                        <p:tav tm="100000">
                                          <p:val>
                                            <p:strVal val="#ppt_y"/>
                                          </p:val>
                                        </p:tav>
                                      </p:tavLst>
                                    </p:anim>
                                    <p:animEffect transition="in" filter="fade">
                                      <p:cBhvr>
                                        <p:cTn id="18" dur="1000"/>
                                        <p:tgtEl>
                                          <p:spTgt spid="3">
                                            <p:bg/>
                                          </p:spTgt>
                                        </p:tgtEl>
                                      </p:cBhvr>
                                    </p:animEffect>
                                  </p:childTnLst>
                                </p:cTn>
                              </p:par>
                            </p:childTnLst>
                          </p:cTn>
                        </p:par>
                      </p:childTnLst>
                    </p:cTn>
                  </p:par>
                  <p:par>
                    <p:cTn id="19" fill="hold">
                      <p:stCondLst>
                        <p:cond delay="indefinite"/>
                      </p:stCondLst>
                      <p:childTnLst>
                        <p:par>
                          <p:cTn id="20" fill="hold">
                            <p:stCondLst>
                              <p:cond delay="0"/>
                            </p:stCondLst>
                            <p:childTnLst>
                              <p:par>
                                <p:cTn id="21" presetID="48" presetClass="entr" presetSubtype="0" accel="50000" fill="hold" grpId="0"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 calcmode="lin" valueType="num">
                                      <p:cBhvr>
                                        <p:cTn id="23" dur="1000" fill="hold"/>
                                        <p:tgtEl>
                                          <p:spTgt spid="3">
                                            <p:txEl>
                                              <p:pRg st="0" end="0"/>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4" dur="1000" fill="hold"/>
                                        <p:tgtEl>
                                          <p:spTgt spid="3">
                                            <p:txEl>
                                              <p:pRg st="0" end="0"/>
                                            </p:txEl>
                                          </p:spTgt>
                                        </p:tgtEl>
                                        <p:attrNameLst>
                                          <p:attrName>ppt_x</p:attrName>
                                        </p:attrNameLst>
                                      </p:cBhvr>
                                      <p:tavLst>
                                        <p:tav tm="0">
                                          <p:val>
                                            <p:fltVal val="-1"/>
                                          </p:val>
                                        </p:tav>
                                        <p:tav tm="50000">
                                          <p:val>
                                            <p:fltVal val="0.95"/>
                                          </p:val>
                                        </p:tav>
                                        <p:tav tm="100000">
                                          <p:val>
                                            <p:strVal val="#ppt_x"/>
                                          </p:val>
                                        </p:tav>
                                      </p:tavLst>
                                    </p:anim>
                                    <p:anim calcmode="lin" valueType="num">
                                      <p:cBhvr>
                                        <p:cTn id="25" dur="1000" fill="hold"/>
                                        <p:tgtEl>
                                          <p:spTgt spid="3">
                                            <p:txEl>
                                              <p:pRg st="0" end="0"/>
                                            </p:txEl>
                                          </p:spTgt>
                                        </p:tgtEl>
                                        <p:attrNameLst>
                                          <p:attrName>ppt_y</p:attrName>
                                        </p:attrNameLst>
                                      </p:cBhvr>
                                      <p:tavLst>
                                        <p:tav tm="0">
                                          <p:val>
                                            <p:strVal val="#ppt_y"/>
                                          </p:val>
                                        </p:tav>
                                        <p:tav tm="100000">
                                          <p:val>
                                            <p:strVal val="#ppt_y"/>
                                          </p:val>
                                        </p:tav>
                                      </p:tavLst>
                                    </p:anim>
                                    <p:animEffect transition="in" filter="fade">
                                      <p:cBhvr>
                                        <p:cTn id="26" dur="1000"/>
                                        <p:tgtEl>
                                          <p:spTgt spid="3">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4" presetClass="exit" presetSubtype="16" fill="hold" grpId="1" nodeType="clickEffect">
                                  <p:stCondLst>
                                    <p:cond delay="0"/>
                                  </p:stCondLst>
                                  <p:childTnLst>
                                    <p:animEffect transition="out" filter="box(in)">
                                      <p:cBhvr>
                                        <p:cTn id="30" dur="500"/>
                                        <p:tgtEl>
                                          <p:spTgt spid="3">
                                            <p:txEl>
                                              <p:pRg st="0" end="0"/>
                                            </p:txEl>
                                          </p:spTgt>
                                        </p:tgtEl>
                                      </p:cBhvr>
                                    </p:animEffect>
                                    <p:set>
                                      <p:cBhvr>
                                        <p:cTn id="31"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4" presetClass="exit" presetSubtype="16" fill="hold" grpId="1" nodeType="clickEffect">
                                  <p:stCondLst>
                                    <p:cond delay="0"/>
                                  </p:stCondLst>
                                  <p:childTnLst>
                                    <p:animEffect transition="out" filter="box(in)">
                                      <p:cBhvr>
                                        <p:cTn id="35" dur="500"/>
                                        <p:tgtEl>
                                          <p:spTgt spid="3">
                                            <p:bg/>
                                          </p:spTgt>
                                        </p:tgtEl>
                                      </p:cBhvr>
                                    </p:animEffect>
                                    <p:set>
                                      <p:cBhvr>
                                        <p:cTn id="36" dur="1" fill="hold">
                                          <p:stCondLst>
                                            <p:cond delay="499"/>
                                          </p:stCondLst>
                                        </p:cTn>
                                        <p:tgtEl>
                                          <p:spTgt spid="3">
                                            <p:bg/>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P spid="3" grpId="1" build="p"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3">
              <a:shade val="50000"/>
            </a:schemeClr>
          </a:lnRef>
          <a:fillRef idx="1">
            <a:schemeClr val="accent3"/>
          </a:fillRef>
          <a:effectRef idx="0">
            <a:schemeClr val="accent3"/>
          </a:effectRef>
          <a:fontRef idx="minor">
            <a:schemeClr val="lt1"/>
          </a:fontRef>
        </p:style>
        <p:txBody>
          <a:bodyPr>
            <a:normAutofit/>
          </a:bodyPr>
          <a:lstStyle/>
          <a:p>
            <a:r>
              <a:rPr lang="fa-IR" sz="2800" dirty="0" smtClean="0">
                <a:cs typeface="Titr" pitchFamily="2" charset="-78"/>
              </a:rPr>
              <a:t>قرار دادن نانومواد حساس روی الکترود های الگوسازی شده</a:t>
            </a:r>
            <a:endParaRPr lang="en-US" sz="2800" dirty="0"/>
          </a:p>
        </p:txBody>
      </p:sp>
      <p:sp>
        <p:nvSpPr>
          <p:cNvPr id="3" name="Content Placeholder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fontScale="92500"/>
          </a:bodyPr>
          <a:lstStyle/>
          <a:p>
            <a:pPr algn="r" rtl="1"/>
            <a:r>
              <a:rPr lang="fa-IR" b="1" dirty="0" smtClean="0"/>
              <a:t>برای این کار دو رویکرد کلی وجود دارد:</a:t>
            </a:r>
          </a:p>
          <a:p>
            <a:pPr algn="r" rtl="1"/>
            <a:r>
              <a:rPr lang="fa-IR" b="1" dirty="0" smtClean="0"/>
              <a:t>1. در موارد گذشته ,نانو مواد  در شکل یک پراکندگی که آن سپس توسط برخی تکنیک های مناسب از قبیل چرخش-پوشش,چاپ,پوشش شناور و ...روی مبدل الگو(که عموما  با استفاده از تکنیک های رایج و واستاندارد الکتریکی ساخته شدند) ته نشین می شدند ,  آماده می شدند.یک بادوام کردن دیواری اغلب برای بهبود مشخصات سطح تماس استفاده می شد. پراکندگی واقعا خیلی به شرایط اندازه ذره,شاخص بس پراکندگی ,واکنش بین حلال و محلول, بستگی دارد</a:t>
            </a:r>
            <a:endParaRPr lang="en-US" b="1" dirty="0"/>
          </a:p>
        </p:txBody>
      </p:sp>
      <p:sp>
        <p:nvSpPr>
          <p:cNvPr id="4" name="Slide Number Placeholder 3"/>
          <p:cNvSpPr>
            <a:spLocks noGrp="1"/>
          </p:cNvSpPr>
          <p:nvPr>
            <p:ph type="sldNum" sz="quarter" idx="12"/>
          </p:nvPr>
        </p:nvSpPr>
        <p:spPr/>
        <p:txBody>
          <a:bodyPr/>
          <a:lstStyle/>
          <a:p>
            <a:fld id="{509FDC25-0E83-47D6-B7D2-04F0A8E08648}" type="slidenum">
              <a:rPr lang="en-US" smtClean="0"/>
              <a:pPr/>
              <a:t>24</a:t>
            </a:fld>
            <a:endParaRPr lang="en-US"/>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Effect transition="in" filter="fade">
                                      <p:cBhvr>
                                        <p:cTn id="14" dur="1000"/>
                                        <p:tgtEl>
                                          <p:spTgt spid="3">
                                            <p:bg/>
                                          </p:spTgt>
                                        </p:tgtEl>
                                      </p:cBhvr>
                                    </p:animEffect>
                                    <p:anim calcmode="lin" valueType="num">
                                      <p:cBhvr>
                                        <p:cTn id="15" dur="1000" fill="hold"/>
                                        <p:tgtEl>
                                          <p:spTgt spid="3">
                                            <p:bg/>
                                          </p:spTgt>
                                        </p:tgtEl>
                                        <p:attrNameLst>
                                          <p:attrName>ppt_x</p:attrName>
                                        </p:attrNameLst>
                                      </p:cBhvr>
                                      <p:tavLst>
                                        <p:tav tm="0">
                                          <p:val>
                                            <p:strVal val="#ppt_x"/>
                                          </p:val>
                                        </p:tav>
                                        <p:tav tm="100000">
                                          <p:val>
                                            <p:strVal val="#ppt_x"/>
                                          </p:val>
                                        </p:tav>
                                      </p:tavLst>
                                    </p:anim>
                                    <p:anim calcmode="lin" valueType="num">
                                      <p:cBhvr>
                                        <p:cTn id="16"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3">
            <a:schemeClr val="lt1"/>
          </a:lnRef>
          <a:fillRef idx="1">
            <a:schemeClr val="accent3"/>
          </a:fillRef>
          <a:effectRef idx="1">
            <a:schemeClr val="accent3"/>
          </a:effectRef>
          <a:fontRef idx="minor">
            <a:schemeClr val="lt1"/>
          </a:fontRef>
        </p:style>
        <p:txBody>
          <a:bodyPr>
            <a:noAutofit/>
          </a:bodyPr>
          <a:lstStyle/>
          <a:p>
            <a:r>
              <a:rPr lang="fa-IR" sz="2800" dirty="0" smtClean="0">
                <a:cs typeface="Titr" pitchFamily="2" charset="-78"/>
              </a:rPr>
              <a:t>قرار دادن نانومواد حساس روی الکترود های الگوسازی شده</a:t>
            </a:r>
            <a:endParaRPr lang="en-US" sz="2800" dirty="0"/>
          </a:p>
        </p:txBody>
      </p:sp>
      <p:sp>
        <p:nvSpPr>
          <p:cNvPr id="3" name="Content Placeholder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lnSpcReduction="10000"/>
          </a:bodyPr>
          <a:lstStyle/>
          <a:p>
            <a:pPr algn="r" rtl="1"/>
            <a:r>
              <a:rPr lang="fa-IR" b="1" dirty="0" smtClean="0"/>
              <a:t>2. در نمونه بعدی از نانومواد,در یک شکلی از پراکندگی ,آن روی یک زیرلایه ته نشین می شود و اتصال   الکترودهای مستقر شده روی نانومواد خودش از تکنیک های استانداردی (تبخیر  گرمایی یا نورافشانی الکتروشیمیایی,اغتشاش و غیره  )یا حتی نگارگری با نقره  بهره می گیرد.دوباره یک مقاوم سازی گرمایی دیواری برای بهبود پارامترهای تماس یا اتصال به کار گرفته می شود.دستگاه هایی با مبنای نانواجزای منفرد"گرفته شده"از ته نشینی تصادفی و متصل شده با تکنیک های آن مورد بحث قرار گرفته است.</a:t>
            </a:r>
            <a:endParaRPr lang="en-US" b="1" dirty="0"/>
          </a:p>
        </p:txBody>
      </p:sp>
      <p:sp>
        <p:nvSpPr>
          <p:cNvPr id="4" name="Slide Number Placeholder 3"/>
          <p:cNvSpPr>
            <a:spLocks noGrp="1"/>
          </p:cNvSpPr>
          <p:nvPr>
            <p:ph type="sldNum" sz="quarter" idx="12"/>
          </p:nvPr>
        </p:nvSpPr>
        <p:spPr/>
        <p:txBody>
          <a:bodyPr/>
          <a:lstStyle/>
          <a:p>
            <a:fld id="{509FDC25-0E83-47D6-B7D2-04F0A8E08648}" type="slidenum">
              <a:rPr lang="en-US" smtClean="0"/>
              <a:pPr/>
              <a:t>25</a:t>
            </a:fld>
            <a:endParaRPr lang="en-US"/>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3" presetClass="entr" presetSubtype="16"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fa-IR" sz="2800" dirty="0" smtClean="0">
                <a:cs typeface="Titr" pitchFamily="2" charset="-78"/>
              </a:rPr>
              <a:t>قرار دادن نانومواد حساس روی الکترود های الگوسازی شده</a:t>
            </a:r>
            <a:endParaRPr lang="en-US" sz="2800" dirty="0"/>
          </a:p>
        </p:txBody>
      </p:sp>
      <p:sp>
        <p:nvSpPr>
          <p:cNvPr id="3" name="Content Placeholder 2"/>
          <p:cNvSpPr>
            <a:spLocks noGrp="1"/>
          </p:cNvSpPr>
          <p:nvPr>
            <p:ph idx="1"/>
          </p:nvPr>
        </p:nvSpPr>
        <p:spPr/>
        <p:style>
          <a:lnRef idx="1">
            <a:schemeClr val="dk1"/>
          </a:lnRef>
          <a:fillRef idx="2">
            <a:schemeClr val="dk1"/>
          </a:fillRef>
          <a:effectRef idx="1">
            <a:schemeClr val="dk1"/>
          </a:effectRef>
          <a:fontRef idx="minor">
            <a:schemeClr val="dk1"/>
          </a:fontRef>
        </p:style>
        <p:txBody>
          <a:bodyPr/>
          <a:lstStyle/>
          <a:p>
            <a:pPr algn="r" rtl="1"/>
            <a:r>
              <a:rPr lang="fa-IR" b="1" dirty="0" smtClean="0"/>
              <a:t>در واقع رویکرد سوم هم وجود دارد,اگرچه در فقط چند مقاله ی محدود بحث شده است.آن تحت عنوان تکنیک" رشد در محل" که  دقیقا به فرآیند ساخت نانومواد هر جا که معماری نانودستگاه به آن نیاز دارد , شناخته می شود.این روش ساده سازی قدرتمندانه فرآیند و اجتناب از تماس نانومواد</a:t>
            </a:r>
            <a:r>
              <a:rPr lang="en-US" b="1" dirty="0" smtClean="0"/>
              <a:t> </a:t>
            </a:r>
            <a:r>
              <a:rPr lang="fa-IR" b="1" dirty="0" smtClean="0"/>
              <a:t> با هم را باعث شده است.</a:t>
            </a:r>
            <a:endParaRPr lang="en-US" b="1" dirty="0" smtClean="0"/>
          </a:p>
          <a:p>
            <a:pPr algn="r" rtl="1"/>
            <a:endParaRPr lang="en-US" b="1" dirty="0"/>
          </a:p>
        </p:txBody>
      </p:sp>
      <p:sp>
        <p:nvSpPr>
          <p:cNvPr id="4" name="Slide Number Placeholder 3"/>
          <p:cNvSpPr>
            <a:spLocks noGrp="1"/>
          </p:cNvSpPr>
          <p:nvPr>
            <p:ph type="sldNum" sz="quarter" idx="12"/>
          </p:nvPr>
        </p:nvSpPr>
        <p:spPr/>
        <p:txBody>
          <a:bodyPr/>
          <a:lstStyle/>
          <a:p>
            <a:fld id="{509FDC25-0E83-47D6-B7D2-04F0A8E08648}" type="slidenum">
              <a:rPr lang="en-US" smtClean="0"/>
              <a:pPr/>
              <a:t>26</a:t>
            </a:fld>
            <a:endParaRPr lang="en-US"/>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2"/>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2"/>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9" presetClass="entr" presetSubtype="0" accel="100000" fill="hold" grpId="0" nodeType="clickEffect">
                                  <p:stCondLst>
                                    <p:cond delay="0"/>
                                  </p:stCondLst>
                                  <p:childTnLst>
                                    <p:set>
                                      <p:cBhvr>
                                        <p:cTn id="14" dur="1" fill="hold">
                                          <p:stCondLst>
                                            <p:cond delay="0"/>
                                          </p:stCondLst>
                                        </p:cTn>
                                        <p:tgtEl>
                                          <p:spTgt spid="3">
                                            <p:bg/>
                                          </p:spTgt>
                                        </p:tgtEl>
                                        <p:attrNameLst>
                                          <p:attrName>style.visibility</p:attrName>
                                        </p:attrNameLst>
                                      </p:cBhvr>
                                      <p:to>
                                        <p:strVal val="visible"/>
                                      </p:to>
                                    </p:set>
                                    <p:anim calcmode="lin" valueType="num">
                                      <p:cBhvr>
                                        <p:cTn id="15" dur="500" fill="hold"/>
                                        <p:tgtEl>
                                          <p:spTgt spid="3">
                                            <p:bg/>
                                          </p:spTgt>
                                        </p:tgtEl>
                                        <p:attrNameLst>
                                          <p:attrName>ppt_h</p:attrName>
                                        </p:attrNameLst>
                                      </p:cBhvr>
                                      <p:tavLst>
                                        <p:tav tm="0">
                                          <p:val>
                                            <p:strVal val="#ppt_h/20"/>
                                          </p:val>
                                        </p:tav>
                                        <p:tav tm="50000">
                                          <p:val>
                                            <p:strVal val="#ppt_h/20"/>
                                          </p:val>
                                        </p:tav>
                                        <p:tav tm="100000">
                                          <p:val>
                                            <p:strVal val="#ppt_h"/>
                                          </p:val>
                                        </p:tav>
                                      </p:tavLst>
                                    </p:anim>
                                    <p:anim calcmode="lin" valueType="num">
                                      <p:cBhvr>
                                        <p:cTn id="16" dur="500" fill="hold"/>
                                        <p:tgtEl>
                                          <p:spTgt spid="3">
                                            <p:bg/>
                                          </p:spTgt>
                                        </p:tgtEl>
                                        <p:attrNameLst>
                                          <p:attrName>ppt_w</p:attrName>
                                        </p:attrNameLst>
                                      </p:cBhvr>
                                      <p:tavLst>
                                        <p:tav tm="0">
                                          <p:val>
                                            <p:strVal val="#ppt_w+.3"/>
                                          </p:val>
                                        </p:tav>
                                        <p:tav tm="50000">
                                          <p:val>
                                            <p:strVal val="#ppt_w+.3"/>
                                          </p:val>
                                        </p:tav>
                                        <p:tav tm="100000">
                                          <p:val>
                                            <p:strVal val="#ppt_w"/>
                                          </p:val>
                                        </p:tav>
                                      </p:tavLst>
                                    </p:anim>
                                    <p:anim calcmode="lin" valueType="num">
                                      <p:cBhvr>
                                        <p:cTn id="17" dur="500" fill="hold"/>
                                        <p:tgtEl>
                                          <p:spTgt spid="3">
                                            <p:bg/>
                                          </p:spTgt>
                                        </p:tgtEl>
                                        <p:attrNameLst>
                                          <p:attrName>ppt_x</p:attrName>
                                        </p:attrNameLst>
                                      </p:cBhvr>
                                      <p:tavLst>
                                        <p:tav tm="0">
                                          <p:val>
                                            <p:strVal val="#ppt_x-.3"/>
                                          </p:val>
                                        </p:tav>
                                        <p:tav tm="50000">
                                          <p:val>
                                            <p:strVal val="#ppt_x"/>
                                          </p:val>
                                        </p:tav>
                                        <p:tav tm="100000">
                                          <p:val>
                                            <p:strVal val="#ppt_x"/>
                                          </p:val>
                                        </p:tav>
                                      </p:tavLst>
                                    </p:anim>
                                    <p:anim calcmode="lin" valueType="num">
                                      <p:cBhvr>
                                        <p:cTn id="18" dur="500" fill="hold"/>
                                        <p:tgtEl>
                                          <p:spTgt spid="3">
                                            <p:bg/>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9" presetClass="entr" presetSubtype="0" accel="100000" fill="hold" grpId="0"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 calcmode="lin" valueType="num">
                                      <p:cBhvr>
                                        <p:cTn id="23" dur="500" fill="hold"/>
                                        <p:tgtEl>
                                          <p:spTgt spid="3">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4" dur="500" fill="hold"/>
                                        <p:tgtEl>
                                          <p:spTgt spid="3">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5" dur="500" fill="hold"/>
                                        <p:tgtEl>
                                          <p:spTgt spid="3">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26"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0"/>
            <a:ext cx="7772400" cy="838199"/>
          </a:xfrm>
        </p:spPr>
        <p:style>
          <a:lnRef idx="2">
            <a:schemeClr val="accent2">
              <a:shade val="50000"/>
            </a:schemeClr>
          </a:lnRef>
          <a:fillRef idx="1">
            <a:schemeClr val="accent2"/>
          </a:fillRef>
          <a:effectRef idx="0">
            <a:schemeClr val="accent2"/>
          </a:effectRef>
          <a:fontRef idx="minor">
            <a:schemeClr val="lt1"/>
          </a:fontRef>
        </p:style>
        <p:txBody>
          <a:bodyPr>
            <a:noAutofit/>
          </a:bodyPr>
          <a:lstStyle/>
          <a:p>
            <a:pPr rtl="1"/>
            <a:r>
              <a:rPr lang="ar-SA" sz="3200" dirty="0" smtClean="0">
                <a:cs typeface="Titr" pitchFamily="2" charset="-78"/>
              </a:rPr>
              <a:t>انواع نانوحسگرهای گازی</a:t>
            </a:r>
            <a:endParaRPr lang="en-US" sz="3000" b="1" dirty="0">
              <a:solidFill>
                <a:srgbClr val="FFFF00"/>
              </a:solidFill>
              <a:cs typeface="Titr" pitchFamily="2" charset="-78"/>
            </a:endParaRPr>
          </a:p>
        </p:txBody>
      </p:sp>
      <p:sp>
        <p:nvSpPr>
          <p:cNvPr id="6" name="Subtitle 2"/>
          <p:cNvSpPr txBox="1">
            <a:spLocks/>
          </p:cNvSpPr>
          <p:nvPr/>
        </p:nvSpPr>
        <p:spPr>
          <a:xfrm>
            <a:off x="685800" y="1219200"/>
            <a:ext cx="7543800" cy="4724400"/>
          </a:xfrm>
          <a:prstGeom prst="rect">
            <a:avLst/>
          </a:prstGeom>
        </p:spPr>
        <p:style>
          <a:lnRef idx="3">
            <a:schemeClr val="lt1"/>
          </a:lnRef>
          <a:fillRef idx="1">
            <a:schemeClr val="accent3"/>
          </a:fillRef>
          <a:effectRef idx="1">
            <a:schemeClr val="accent3"/>
          </a:effectRef>
          <a:fontRef idx="minor">
            <a:schemeClr val="lt1"/>
          </a:fontRef>
        </p:style>
        <p:txBody>
          <a:bodyPr vert="horz" lIns="91440" tIns="45720" rIns="91440" bIns="45720" rtlCol="0">
            <a:normAutofit/>
          </a:bodyPr>
          <a:lstStyle/>
          <a:p>
            <a:pPr lvl="0" algn="r">
              <a:spcBef>
                <a:spcPct val="20000"/>
              </a:spcBef>
            </a:pPr>
            <a:r>
              <a:rPr lang="fa-IR" sz="2800" b="1" dirty="0" smtClean="0"/>
              <a:t>1-</a:t>
            </a:r>
            <a:r>
              <a:rPr lang="fa-IR" sz="2800" b="1" dirty="0" smtClean="0">
                <a:cs typeface="Titr" pitchFamily="2" charset="-78"/>
              </a:rPr>
              <a:t>نانو لوله های کربنی جاذب گازهای سمّی</a:t>
            </a:r>
          </a:p>
          <a:p>
            <a:pPr lvl="0" algn="r">
              <a:spcBef>
                <a:spcPct val="20000"/>
              </a:spcBef>
            </a:pPr>
            <a:r>
              <a:rPr lang="fa-IR" sz="2800" dirty="0" smtClean="0">
                <a:cs typeface="Titr" pitchFamily="2" charset="-78"/>
              </a:rPr>
              <a:t>2-سيليکون های متبلور در نانو حسگر های گازی</a:t>
            </a:r>
          </a:p>
          <a:p>
            <a:pPr lvl="0" algn="r">
              <a:spcBef>
                <a:spcPct val="20000"/>
              </a:spcBef>
            </a:pPr>
            <a:r>
              <a:rPr lang="ar-SA" sz="2800" dirty="0" smtClean="0">
                <a:cs typeface="Titr" pitchFamily="2" charset="-78"/>
              </a:rPr>
              <a:t>3-اکسيد های فلزی</a:t>
            </a:r>
            <a:endParaRPr lang="fa-IR" sz="2800" dirty="0" smtClean="0">
              <a:cs typeface="Titr" pitchFamily="2" charset="-78"/>
            </a:endParaRPr>
          </a:p>
          <a:p>
            <a:pPr lvl="0" algn="r">
              <a:spcBef>
                <a:spcPct val="20000"/>
              </a:spcBef>
            </a:pPr>
            <a:r>
              <a:rPr lang="fa-IR" sz="2800" dirty="0" smtClean="0">
                <a:cs typeface="Titr" pitchFamily="2" charset="-78"/>
              </a:rPr>
              <a:t>4-نانو سنسورهای گازی فلزی</a:t>
            </a:r>
            <a:r>
              <a:rPr lang="ar-SA" sz="2800" dirty="0" smtClean="0">
                <a:cs typeface="Titr" pitchFamily="2" charset="-78"/>
              </a:rPr>
              <a:t> </a:t>
            </a:r>
            <a:endParaRPr kumimoji="0" lang="en-US" sz="2600" b="1" i="0" u="none" strike="noStrike" kern="1200" cap="none" spc="0" normalizeH="0" baseline="0" noProof="0" dirty="0">
              <a:ln>
                <a:noFill/>
              </a:ln>
              <a:solidFill>
                <a:schemeClr val="bg1"/>
              </a:solidFill>
              <a:effectLst/>
              <a:uLnTx/>
              <a:uFillTx/>
              <a:cs typeface="Titr" pitchFamily="2" charset="-78"/>
            </a:endParaRPr>
          </a:p>
        </p:txBody>
      </p:sp>
      <p:sp>
        <p:nvSpPr>
          <p:cNvPr id="7" name="Subtitle 6"/>
          <p:cNvSpPr>
            <a:spLocks noGrp="1"/>
          </p:cNvSpPr>
          <p:nvPr>
            <p:ph type="subTitle" idx="1"/>
          </p:nvPr>
        </p:nvSpPr>
        <p:spPr>
          <a:xfrm>
            <a:off x="1371600" y="5486400"/>
            <a:ext cx="6400800" cy="152400"/>
          </a:xfrm>
        </p:spPr>
        <p:txBody>
          <a:bodyPr>
            <a:normAutofit fontScale="25000" lnSpcReduction="20000"/>
          </a:bodyPr>
          <a:lstStyle/>
          <a:p>
            <a:r>
              <a:rPr lang="fa-IR" dirty="0" smtClean="0"/>
              <a:t>      </a:t>
            </a:r>
            <a:endParaRPr lang="en-US" dirty="0"/>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plus(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plus(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1"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6"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lstStyle/>
          <a:p>
            <a:r>
              <a:rPr lang="fa-IR" dirty="0" smtClean="0"/>
              <a:t>نانولوله های کربنی</a:t>
            </a:r>
            <a:endParaRPr lang="en-US" dirty="0"/>
          </a:p>
        </p:txBody>
      </p:sp>
      <p:sp>
        <p:nvSpPr>
          <p:cNvPr id="3" name="Content Placeholder 2"/>
          <p:cNvSpPr>
            <a:spLocks noGrp="1"/>
          </p:cNvSpPr>
          <p:nvPr>
            <p:ph idx="1"/>
          </p:nvPr>
        </p:nvSpPr>
        <p:spPr>
          <a:xfrm>
            <a:off x="457200" y="1600201"/>
            <a:ext cx="7848600" cy="3047999"/>
          </a:xfrm>
        </p:spPr>
        <p:style>
          <a:lnRef idx="1">
            <a:schemeClr val="accent6"/>
          </a:lnRef>
          <a:fillRef idx="3">
            <a:schemeClr val="accent6"/>
          </a:fillRef>
          <a:effectRef idx="2">
            <a:schemeClr val="accent6"/>
          </a:effectRef>
          <a:fontRef idx="minor">
            <a:schemeClr val="lt1"/>
          </a:fontRef>
        </p:style>
        <p:txBody>
          <a:bodyPr>
            <a:normAutofit/>
          </a:bodyPr>
          <a:lstStyle/>
          <a:p>
            <a:pPr algn="r" rtl="1"/>
            <a:r>
              <a:rPr lang="fa-IR" sz="2400" b="1" dirty="0" smtClean="0"/>
              <a:t>طبق تحقيقات وسيع انجام‌ گرفته نانو لوله های کربنی مناسب‌ ترين وسيله براي جذب آلاينده‌ هاي سمي از قبيل دی اکسین و ديگر آلاينده‌ هاي موجود در گاز خروجي از دودكش‌هاي كوره‌هاي زباله‌ سوز به شمار مي‌روند.</a:t>
            </a:r>
          </a:p>
          <a:p>
            <a:pPr algn="r" rtl="1"/>
            <a:r>
              <a:rPr lang="fa-IR" sz="2400" b="1" dirty="0" smtClean="0"/>
              <a:t>. اگرچه نانولوله‌هاي كربني مناسب ترين وسيله براي جذب آلاينده‌هاي سمي ما نند دي اكسين ‌اند، ولي در عین حال قيمت بسيار زيادي دارند. تحقيقات دامنه‌ داري براي توليد ارزان نانولوله‌‌ها در جريان است .  </a:t>
            </a:r>
            <a:endParaRPr lang="en-US" sz="2400" b="1" dirty="0" smtClean="0"/>
          </a:p>
        </p:txBody>
      </p:sp>
      <p:sp>
        <p:nvSpPr>
          <p:cNvPr id="4" name="Slide Number Placeholder 3"/>
          <p:cNvSpPr>
            <a:spLocks noGrp="1"/>
          </p:cNvSpPr>
          <p:nvPr>
            <p:ph type="sldNum" sz="quarter" idx="12"/>
          </p:nvPr>
        </p:nvSpPr>
        <p:spPr/>
        <p:txBody>
          <a:bodyPr/>
          <a:lstStyle/>
          <a:p>
            <a:fld id="{509FDC25-0E83-47D6-B7D2-04F0A8E08648}" type="slidenum">
              <a:rPr lang="en-US" smtClean="0"/>
              <a:pPr/>
              <a:t>28</a:t>
            </a:fld>
            <a:endParaRPr lang="en-US"/>
          </a:p>
        </p:txBody>
      </p:sp>
      <p:pic>
        <p:nvPicPr>
          <p:cNvPr id="6" name="Picture 5" descr="H:\nano proje\عکس\image003.jpg"/>
          <p:cNvPicPr/>
          <p:nvPr/>
        </p:nvPicPr>
        <p:blipFill>
          <a:blip r:embed="rId2" cstate="print"/>
          <a:srcRect/>
          <a:stretch>
            <a:fillRect/>
          </a:stretch>
        </p:blipFill>
        <p:spPr bwMode="auto">
          <a:xfrm>
            <a:off x="838200" y="4343400"/>
            <a:ext cx="7010399" cy="1828800"/>
          </a:xfrm>
          <a:prstGeom prst="rect">
            <a:avLst/>
          </a:prstGeom>
          <a:ln/>
        </p:spPr>
        <p:style>
          <a:lnRef idx="1">
            <a:schemeClr val="accent1"/>
          </a:lnRef>
          <a:fillRef idx="3">
            <a:schemeClr val="accent1"/>
          </a:fillRef>
          <a:effectRef idx="2">
            <a:schemeClr val="accent1"/>
          </a:effectRef>
          <a:fontRef idx="minor">
            <a:schemeClr val="lt1"/>
          </a:fontRef>
        </p:style>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 calcmode="lin" valueType="num">
                                      <p:cBhvr>
                                        <p:cTn id="14" dur="500" fill="hold"/>
                                        <p:tgtEl>
                                          <p:spTgt spid="3">
                                            <p:bg/>
                                          </p:spTgt>
                                        </p:tgtEl>
                                        <p:attrNameLst>
                                          <p:attrName>ppt_w</p:attrName>
                                        </p:attrNameLst>
                                      </p:cBhvr>
                                      <p:tavLst>
                                        <p:tav tm="0">
                                          <p:val>
                                            <p:fltVal val="0"/>
                                          </p:val>
                                        </p:tav>
                                        <p:tav tm="100000">
                                          <p:val>
                                            <p:strVal val="#ppt_w"/>
                                          </p:val>
                                        </p:tav>
                                      </p:tavLst>
                                    </p:anim>
                                    <p:anim calcmode="lin" valueType="num">
                                      <p:cBhvr>
                                        <p:cTn id="15" dur="500" fill="hold"/>
                                        <p:tgtEl>
                                          <p:spTgt spid="3">
                                            <p:bg/>
                                          </p:spTgt>
                                        </p:tgtEl>
                                        <p:attrNameLst>
                                          <p:attrName>ppt_h</p:attrName>
                                        </p:attrNameLst>
                                      </p:cBhvr>
                                      <p:tavLst>
                                        <p:tav tm="0">
                                          <p:val>
                                            <p:fltVal val="0"/>
                                          </p:val>
                                        </p:tav>
                                        <p:tav tm="100000">
                                          <p:val>
                                            <p:strVal val="#ppt_h"/>
                                          </p:val>
                                        </p:tav>
                                      </p:tavLst>
                                    </p:anim>
                                    <p:animEffect transition="in" filter="fade">
                                      <p:cBhvr>
                                        <p:cTn id="16" dur="500"/>
                                        <p:tgtEl>
                                          <p:spTgt spid="3">
                                            <p:bg/>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 calcmode="lin" valueType="num">
                                      <p:cBhvr>
                                        <p:cTn id="21"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23" dur="500"/>
                                        <p:tgtEl>
                                          <p:spTgt spid="3">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 calcmode="lin" valueType="num">
                                      <p:cBhvr>
                                        <p:cTn id="28"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30" dur="500"/>
                                        <p:tgtEl>
                                          <p:spTgt spid="3">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48" presetClass="entr" presetSubtype="0" accel="50000"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p:cTn id="35" dur="1000" fill="hold"/>
                                        <p:tgtEl>
                                          <p:spTgt spid="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6" dur="1000" fill="hold"/>
                                        <p:tgtEl>
                                          <p:spTgt spid="6"/>
                                        </p:tgtEl>
                                        <p:attrNameLst>
                                          <p:attrName>ppt_x</p:attrName>
                                        </p:attrNameLst>
                                      </p:cBhvr>
                                      <p:tavLst>
                                        <p:tav tm="0">
                                          <p:val>
                                            <p:fltVal val="-1"/>
                                          </p:val>
                                        </p:tav>
                                        <p:tav tm="50000">
                                          <p:val>
                                            <p:fltVal val="0.95"/>
                                          </p:val>
                                        </p:tav>
                                        <p:tav tm="100000">
                                          <p:val>
                                            <p:strVal val="#ppt_x"/>
                                          </p:val>
                                        </p:tav>
                                      </p:tavLst>
                                    </p:anim>
                                    <p:anim calcmode="lin" valueType="num">
                                      <p:cBhvr>
                                        <p:cTn id="37" dur="1000" fill="hold"/>
                                        <p:tgtEl>
                                          <p:spTgt spid="6"/>
                                        </p:tgtEl>
                                        <p:attrNameLst>
                                          <p:attrName>ppt_y</p:attrName>
                                        </p:attrNameLst>
                                      </p:cBhvr>
                                      <p:tavLst>
                                        <p:tav tm="0">
                                          <p:val>
                                            <p:strVal val="#ppt_y"/>
                                          </p:val>
                                        </p:tav>
                                        <p:tav tm="100000">
                                          <p:val>
                                            <p:strVal val="#ppt_y"/>
                                          </p:val>
                                        </p:tav>
                                      </p:tavLst>
                                    </p:anim>
                                    <p:animEffect transition="in" filter="fade">
                                      <p:cBhvr>
                                        <p:cTn id="38"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066800"/>
            <a:ext cx="8229600" cy="4876800"/>
          </a:xfrm>
        </p:spPr>
        <p:style>
          <a:lnRef idx="2">
            <a:schemeClr val="dk1">
              <a:shade val="50000"/>
            </a:schemeClr>
          </a:lnRef>
          <a:fillRef idx="1">
            <a:schemeClr val="dk1"/>
          </a:fillRef>
          <a:effectRef idx="0">
            <a:schemeClr val="dk1"/>
          </a:effectRef>
          <a:fontRef idx="minor">
            <a:schemeClr val="lt1"/>
          </a:fontRef>
        </p:style>
        <p:txBody>
          <a:bodyPr>
            <a:noAutofit/>
          </a:bodyPr>
          <a:lstStyle/>
          <a:p>
            <a:pPr algn="r" rtl="1"/>
            <a:r>
              <a:rPr lang="ar-SA" sz="2800" b="1" dirty="0" smtClean="0"/>
              <a:t>اکسیدهای فلزی</a:t>
            </a:r>
            <a:r>
              <a:rPr lang="en-US" sz="2800" b="1" dirty="0" smtClean="0"/>
              <a:t> MOX</a:t>
            </a:r>
            <a:r>
              <a:rPr lang="ar-SA" sz="2800" b="1" dirty="0" smtClean="0"/>
              <a:t> یک محدوده ی وسیعی از خواص   فیزیکی شیمیایی و الکتریکی را دارا می باشند که اغلب باعث حساسیت بالایی برای تغییر در محیط های شیمیایی  می شود.اغلب نانو سنسورهای گازی حالت جامد تجارتی بر مبنای تنسب ساخته شده اند و   اکسید های فلزی پیش بینی شده اساسا </a:t>
            </a:r>
            <a:r>
              <a:rPr lang="en-US" sz="2800" b="1" dirty="0" smtClean="0"/>
              <a:t>SnO</a:t>
            </a:r>
            <a:r>
              <a:rPr lang="en-US" sz="2800" b="1" baseline="-25000" dirty="0" smtClean="0"/>
              <a:t>2</a:t>
            </a:r>
            <a:r>
              <a:rPr lang="en-US" sz="2800" b="1" dirty="0" smtClean="0"/>
              <a:t>, </a:t>
            </a:r>
            <a:r>
              <a:rPr lang="en-US" sz="2800" b="1" dirty="0" err="1" smtClean="0"/>
              <a:t>ZnO</a:t>
            </a:r>
            <a:r>
              <a:rPr lang="fa-IR" sz="2800" b="1" dirty="0" smtClean="0"/>
              <a:t>هستند که ظرفیت شناسایی  گازهای متعددی با حساسیت بالا توسط آنها  ثابت شده است. پایداری خوب و همچنین برای تولید کم هزینه هستند.مکانیزم حس کردن  یافت شده برای اکثر نانوسنسور های گازی با مبنای اکسید فلز تکیه دارد به تغییر رسانایی الکتریکی ناشی از انتقال بار بین سطوح مرکب شده است</a:t>
            </a:r>
            <a:endParaRPr lang="en-US" sz="2800" b="1" dirty="0">
              <a:cs typeface="B Nazanin" pitchFamily="2" charset="-78"/>
            </a:endParaRPr>
          </a:p>
        </p:txBody>
      </p:sp>
      <p:sp>
        <p:nvSpPr>
          <p:cNvPr id="4" name="Slide Number Placeholder 3"/>
          <p:cNvSpPr>
            <a:spLocks noGrp="1"/>
          </p:cNvSpPr>
          <p:nvPr>
            <p:ph type="sldNum" sz="quarter" idx="12"/>
          </p:nvPr>
        </p:nvSpPr>
        <p:spPr/>
        <p:txBody>
          <a:bodyPr/>
          <a:lstStyle/>
          <a:p>
            <a:fld id="{509FDC25-0E83-47D6-B7D2-04F0A8E08648}" type="slidenum">
              <a:rPr lang="en-US" smtClean="0"/>
              <a:pPr/>
              <a:t>29</a:t>
            </a:fld>
            <a:endParaRPr lang="en-US"/>
          </a:p>
        </p:txBody>
      </p:sp>
      <p:sp>
        <p:nvSpPr>
          <p:cNvPr id="5" name="Rectangle 4"/>
          <p:cNvSpPr/>
          <p:nvPr/>
        </p:nvSpPr>
        <p:spPr>
          <a:xfrm>
            <a:off x="685800" y="0"/>
            <a:ext cx="7315200" cy="1066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800" dirty="0" smtClean="0">
                <a:cs typeface="Titr" pitchFamily="2" charset="-78"/>
              </a:rPr>
              <a:t>نانو حسگر های گازی ساخته شده از اکسید های فلزی</a:t>
            </a:r>
            <a:endParaRPr lang="en-US" sz="2800" dirty="0">
              <a:cs typeface="Titr" pitchFamily="2" charset="-78"/>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5"/>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5"/>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3" presetClass="entr" presetSubtype="16"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fltVal val="0"/>
                                          </p:val>
                                        </p:tav>
                                        <p:tav tm="100000">
                                          <p:val>
                                            <p:strVal val="#ppt_w"/>
                                          </p:val>
                                        </p:tav>
                                      </p:tavLst>
                                    </p:anim>
                                    <p:anim calcmode="lin" valueType="num">
                                      <p:cBhvr>
                                        <p:cTn id="16" dur="500" fill="hold"/>
                                        <p:tgtEl>
                                          <p:spTgt spid="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Slide Number Placeholder 3"/>
          <p:cNvSpPr>
            <a:spLocks noGrp="1"/>
          </p:cNvSpPr>
          <p:nvPr>
            <p:ph type="sldNum" sz="quarter" idx="12"/>
          </p:nvPr>
        </p:nvSpPr>
        <p:spPr/>
        <p:txBody>
          <a:bodyPr/>
          <a:lstStyle/>
          <a:p>
            <a:fld id="{509FDC25-0E83-47D6-B7D2-04F0A8E08648}" type="slidenum">
              <a:rPr lang="en-US" smtClean="0"/>
              <a:pPr/>
              <a:t>3</a:t>
            </a:fld>
            <a:endParaRPr lang="en-US"/>
          </a:p>
        </p:txBody>
      </p:sp>
      <p:pic>
        <p:nvPicPr>
          <p:cNvPr id="5" name="Picture 6" descr="nature4"/>
          <p:cNvPicPr>
            <a:picLocks noGrp="1" noChangeAspect="1" noChangeArrowheads="1"/>
          </p:cNvPicPr>
          <p:nvPr>
            <p:ph idx="1"/>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6" name="Rectangle 5"/>
          <p:cNvSpPr/>
          <p:nvPr/>
        </p:nvSpPr>
        <p:spPr>
          <a:xfrm>
            <a:off x="2438400" y="457200"/>
            <a:ext cx="4572000" cy="3785652"/>
          </a:xfrm>
          <a:prstGeom prst="rect">
            <a:avLst/>
          </a:prstGeom>
          <a:noFill/>
        </p:spPr>
        <p:txBody>
          <a:bodyPr wrap="square">
            <a:spAutoFit/>
          </a:bodyPr>
          <a:lstStyle/>
          <a:p>
            <a:pPr algn="ctr" rtl="1">
              <a:lnSpc>
                <a:spcPct val="150000"/>
              </a:lnSpc>
            </a:pPr>
            <a:r>
              <a:rPr lang="fa-IR" sz="2400" dirty="0" smtClean="0">
                <a:solidFill>
                  <a:srgbClr val="FFFF00"/>
                </a:solidFill>
                <a:cs typeface="B Titr" pitchFamily="2" charset="-78"/>
              </a:rPr>
              <a:t>نگارش :</a:t>
            </a:r>
            <a:r>
              <a:rPr lang="fa-IR" sz="3200" dirty="0" smtClean="0">
                <a:solidFill>
                  <a:srgbClr val="FFFF00"/>
                </a:solidFill>
                <a:cs typeface="B Titr" pitchFamily="2" charset="-78"/>
              </a:rPr>
              <a:t/>
            </a:r>
            <a:br>
              <a:rPr lang="fa-IR" sz="3200" dirty="0" smtClean="0">
                <a:solidFill>
                  <a:srgbClr val="FFFF00"/>
                </a:solidFill>
                <a:cs typeface="B Titr" pitchFamily="2" charset="-78"/>
              </a:rPr>
            </a:br>
            <a:r>
              <a:rPr lang="fa-IR" sz="3200" dirty="0" smtClean="0">
                <a:solidFill>
                  <a:srgbClr val="FFFF00"/>
                </a:solidFill>
                <a:cs typeface="B Titr" pitchFamily="2" charset="-78"/>
              </a:rPr>
              <a:t>حمیدرضا عبدی</a:t>
            </a:r>
            <a:br>
              <a:rPr lang="fa-IR" sz="3200" dirty="0" smtClean="0">
                <a:solidFill>
                  <a:srgbClr val="FFFF00"/>
                </a:solidFill>
                <a:cs typeface="B Titr" pitchFamily="2" charset="-78"/>
              </a:rPr>
            </a:br>
            <a:endParaRPr lang="fa-IR" sz="3200" dirty="0" smtClean="0">
              <a:solidFill>
                <a:srgbClr val="FFFF00"/>
              </a:solidFill>
              <a:cs typeface="B Titr" pitchFamily="2" charset="-78"/>
            </a:endParaRPr>
          </a:p>
          <a:p>
            <a:pPr algn="ctr" rtl="1">
              <a:lnSpc>
                <a:spcPct val="150000"/>
              </a:lnSpc>
            </a:pPr>
            <a:endParaRPr lang="fa-IR" sz="3200" dirty="0" smtClean="0">
              <a:solidFill>
                <a:srgbClr val="FFFF00"/>
              </a:solidFill>
              <a:cs typeface="B Titr" pitchFamily="2" charset="-78"/>
            </a:endParaRPr>
          </a:p>
          <a:p>
            <a:pPr algn="ctr" rtl="1"/>
            <a:r>
              <a:rPr lang="fa-IR" sz="2400" dirty="0" smtClean="0">
                <a:solidFill>
                  <a:srgbClr val="FFFF00"/>
                </a:solidFill>
                <a:cs typeface="B Titr" pitchFamily="2" charset="-78"/>
              </a:rPr>
              <a:t>استاد راهنما:</a:t>
            </a:r>
            <a:r>
              <a:rPr lang="fa-IR" sz="3200" dirty="0" smtClean="0">
                <a:solidFill>
                  <a:srgbClr val="FFFF00"/>
                </a:solidFill>
                <a:cs typeface="B Titr" pitchFamily="2" charset="-78"/>
              </a:rPr>
              <a:t/>
            </a:r>
            <a:br>
              <a:rPr lang="fa-IR" sz="3200" dirty="0" smtClean="0">
                <a:solidFill>
                  <a:srgbClr val="FFFF00"/>
                </a:solidFill>
                <a:cs typeface="B Titr" pitchFamily="2" charset="-78"/>
              </a:rPr>
            </a:br>
            <a:r>
              <a:rPr lang="fa-IR" sz="3200" dirty="0" smtClean="0">
                <a:solidFill>
                  <a:srgbClr val="FFFF00"/>
                </a:solidFill>
                <a:cs typeface="B Titr" pitchFamily="2" charset="-78"/>
              </a:rPr>
              <a:t>آقاي </a:t>
            </a:r>
            <a:r>
              <a:rPr lang="fa-IR" sz="3600" b="1" dirty="0" smtClean="0">
                <a:solidFill>
                  <a:srgbClr val="FFFF00"/>
                </a:solidFill>
                <a:cs typeface="B Titr" pitchFamily="2" charset="-78"/>
              </a:rPr>
              <a:t>دكتر جهانگیری</a:t>
            </a:r>
            <a:endParaRPr lang="en-US" sz="3200" dirty="0">
              <a:solidFill>
                <a:srgbClr val="FFFF00"/>
              </a:solidFill>
              <a:cs typeface="B Titr" pitchFamily="2" charset="-78"/>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iterate type="lt">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ppt_w</p:attrName>
                                        </p:attrNameLst>
                                      </p:cBhvr>
                                      <p:tavLst>
                                        <p:tav tm="0" fmla="#ppt_w*sin(2.5*pi*$)">
                                          <p:val>
                                            <p:fltVal val="0"/>
                                          </p:val>
                                        </p:tav>
                                        <p:tav tm="100000">
                                          <p:val>
                                            <p:fltVal val="1"/>
                                          </p:val>
                                        </p:tav>
                                      </p:tavLst>
                                    </p:anim>
                                    <p:anim calcmode="lin" valueType="num">
                                      <p:cBhvr>
                                        <p:cTn id="9" dur="1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3">
              <a:shade val="50000"/>
            </a:schemeClr>
          </a:lnRef>
          <a:fillRef idx="1">
            <a:schemeClr val="accent3"/>
          </a:fillRef>
          <a:effectRef idx="0">
            <a:schemeClr val="accent3"/>
          </a:effectRef>
          <a:fontRef idx="minor">
            <a:schemeClr val="lt1"/>
          </a:fontRef>
        </p:style>
        <p:txBody>
          <a:bodyPr/>
          <a:lstStyle/>
          <a:p>
            <a:r>
              <a:rPr lang="fa-IR" dirty="0" smtClean="0"/>
              <a:t>نانو سیلیکون های کریستاله</a:t>
            </a:r>
            <a:endParaRPr lang="en-US" dirty="0"/>
          </a:p>
        </p:txBody>
      </p:sp>
      <p:sp>
        <p:nvSpPr>
          <p:cNvPr id="3" name="Content Placeholder 2"/>
          <p:cNvSpPr>
            <a:spLocks noGrp="1"/>
          </p:cNvSpPr>
          <p:nvPr>
            <p:ph idx="1"/>
          </p:nvPr>
        </p:nvSpPr>
        <p:spPr/>
        <p:style>
          <a:lnRef idx="1">
            <a:schemeClr val="accent2"/>
          </a:lnRef>
          <a:fillRef idx="3">
            <a:schemeClr val="accent2"/>
          </a:fillRef>
          <a:effectRef idx="2">
            <a:schemeClr val="accent2"/>
          </a:effectRef>
          <a:fontRef idx="minor">
            <a:schemeClr val="lt1"/>
          </a:fontRef>
        </p:style>
        <p:txBody>
          <a:bodyPr>
            <a:noAutofit/>
          </a:bodyPr>
          <a:lstStyle/>
          <a:p>
            <a:pPr algn="just" rtl="1"/>
            <a:r>
              <a:rPr lang="fa-IR" sz="2400" b="1" dirty="0" smtClean="0"/>
              <a:t>خواص فیزیکی سیلیکون های متبلور کاملا روی محیط بی اثر هستند.در واقع ,این یکی از مشخصات مناسب مواد الکترونیکی هستند. .نتیجه ی نانو کریستال شدن مشاهده ی خواص جدید که توسط سلول کوانتومی تعیین می شود و با نقصان سطح که آن نقش کلیدی در تعیین خواص فیزیکی مواد بازی می کند است.</a:t>
            </a:r>
            <a:endParaRPr lang="en-US" sz="2400" b="1" dirty="0" smtClean="0"/>
          </a:p>
          <a:p>
            <a:pPr algn="just" rtl="1"/>
            <a:r>
              <a:rPr lang="fa-IR" sz="2400" b="1" dirty="0" smtClean="0"/>
              <a:t>واکنش پذیری بالای سیلیکون متخلخل(</a:t>
            </a:r>
            <a:r>
              <a:rPr lang="en-US" sz="2400" b="1" dirty="0" smtClean="0"/>
              <a:t>PS</a:t>
            </a:r>
            <a:r>
              <a:rPr lang="fa-IR" sz="2400" b="1" dirty="0" smtClean="0"/>
              <a:t>) که با محیط زیست نیز مساعد است باعث تحریک علاقه شدید به استفاده از آنها در نانو سنسور های گازی شده است.خواصی از قبیل  دفع تابندگی نوری و یا تغییر عمیق رسانایی الکتریکی القا شده توسط مولکول های جذب سطحی شده ی آنها,خیلی مورد علاقه برای کاربرد های سنسور گاز بویژه این  نکته که اینها در دمای اتاق جذب می شوند قرار گرفته است. </a:t>
            </a:r>
            <a:endParaRPr lang="en-US" sz="2400" b="1" dirty="0" smtClean="0"/>
          </a:p>
          <a:p>
            <a:pPr algn="just" rtl="1"/>
            <a:endParaRPr lang="en-US" sz="2400" b="1" dirty="0"/>
          </a:p>
        </p:txBody>
      </p:sp>
      <p:sp>
        <p:nvSpPr>
          <p:cNvPr id="4" name="Slide Number Placeholder 3"/>
          <p:cNvSpPr>
            <a:spLocks noGrp="1"/>
          </p:cNvSpPr>
          <p:nvPr>
            <p:ph type="sldNum" sz="quarter" idx="12"/>
          </p:nvPr>
        </p:nvSpPr>
        <p:spPr/>
        <p:txBody>
          <a:bodyPr/>
          <a:lstStyle/>
          <a:p>
            <a:fld id="{509FDC25-0E83-47D6-B7D2-04F0A8E08648}" type="slidenum">
              <a:rPr lang="en-US" smtClean="0"/>
              <a:pPr/>
              <a:t>30</a:t>
            </a:fld>
            <a:endParaRPr lang="en-US"/>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grpId="0" nodeType="clickEffect">
                                  <p:stCondLst>
                                    <p:cond delay="0"/>
                                  </p:stCondLst>
                                  <p:childTnLst>
                                    <p:set>
                                      <p:cBhvr>
                                        <p:cTn id="12" dur="1" fill="hold">
                                          <p:stCondLst>
                                            <p:cond delay="0"/>
                                          </p:stCondLst>
                                        </p:cTn>
                                        <p:tgtEl>
                                          <p:spTgt spid="3">
                                            <p:bg/>
                                          </p:spTgt>
                                        </p:tgtEl>
                                        <p:attrNameLst>
                                          <p:attrName>style.visibility</p:attrName>
                                        </p:attrNameLst>
                                      </p:cBhvr>
                                      <p:to>
                                        <p:strVal val="visible"/>
                                      </p:to>
                                    </p:set>
                                    <p:animEffect transition="in" filter="diamond(in)">
                                      <p:cBhvr>
                                        <p:cTn id="13" dur="2000"/>
                                        <p:tgtEl>
                                          <p:spTgt spid="3">
                                            <p:bg/>
                                          </p:spTgt>
                                        </p:tgtEl>
                                      </p:cBhvr>
                                    </p:animEffect>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diamond(in)">
                                      <p:cBhvr>
                                        <p:cTn id="18" dur="20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diamond(in)">
                                      <p:cBhvr>
                                        <p:cTn id="23"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p"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dk1">
              <a:shade val="50000"/>
            </a:schemeClr>
          </a:lnRef>
          <a:fillRef idx="1">
            <a:schemeClr val="dk1"/>
          </a:fillRef>
          <a:effectRef idx="0">
            <a:schemeClr val="dk1"/>
          </a:effectRef>
          <a:fontRef idx="minor">
            <a:schemeClr val="lt1"/>
          </a:fontRef>
        </p:style>
        <p:txBody>
          <a:bodyPr>
            <a:normAutofit/>
          </a:bodyPr>
          <a:lstStyle/>
          <a:p>
            <a:r>
              <a:rPr lang="fa-IR" sz="3200" dirty="0" smtClean="0">
                <a:cs typeface="Titr" pitchFamily="2" charset="-78"/>
              </a:rPr>
              <a:t>نانو حسگر های گازی با استفاده از اکسید های فلزی</a:t>
            </a:r>
            <a:endParaRPr lang="en-US" sz="3200" dirty="0">
              <a:cs typeface="Titr" pitchFamily="2" charset="-78"/>
            </a:endParaRPr>
          </a:p>
        </p:txBody>
      </p:sp>
      <p:sp>
        <p:nvSpPr>
          <p:cNvPr id="3" name="Content Placeholder 2"/>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fontScale="92500" lnSpcReduction="10000"/>
          </a:bodyPr>
          <a:lstStyle/>
          <a:p>
            <a:pPr algn="r" rtl="1"/>
            <a:r>
              <a:rPr lang="fa-IR" b="1" dirty="0" smtClean="0"/>
              <a:t>اکثر تحقیقاتی  که در رابطه با نانوسنسور های فلزی صورت پذیرفته است در مورد نانوسنسورهای بر مبنای نانو سیم ها است.دلیل این امر اینست که نانوسیم های فلزی ویژگی هایی از قبیل استحکام ,رسانایی و پایداری شیمیایی را دارا هستند که آنها را کاندیداهای جذابی برای پردازش دستگاه ها کرده است.علاوه بر این وقتی قطر این ساختارها به محدوده ی نانو می رسند,آنها می توانند مبدل های جالب را نشان دهند زیرا نسبت حجم به سطح با معکوس قطر سیم افزایش می یابد.هر چند مکانیزم پایه ی عمل برای این سری از سنسور ها اکیدا به مشخصات ذاتی فلزات بستگی دارند</a:t>
            </a:r>
            <a:r>
              <a:rPr lang="en-US" b="1" dirty="0" smtClean="0"/>
              <a:t>.</a:t>
            </a:r>
            <a:endParaRPr lang="en-US" b="1" dirty="0"/>
          </a:p>
        </p:txBody>
      </p:sp>
      <p:sp>
        <p:nvSpPr>
          <p:cNvPr id="4" name="Slide Number Placeholder 3"/>
          <p:cNvSpPr>
            <a:spLocks noGrp="1"/>
          </p:cNvSpPr>
          <p:nvPr>
            <p:ph type="sldNum" sz="quarter" idx="12"/>
          </p:nvPr>
        </p:nvSpPr>
        <p:spPr/>
        <p:txBody>
          <a:bodyPr/>
          <a:lstStyle/>
          <a:p>
            <a:fld id="{509FDC25-0E83-47D6-B7D2-04F0A8E08648}" type="slidenum">
              <a:rPr lang="en-US" smtClean="0"/>
              <a:pPr/>
              <a:t>31</a:t>
            </a:fld>
            <a:endParaRPr lang="en-US"/>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plus(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randombar(horizontal)">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295400"/>
            <a:ext cx="7924800" cy="5029199"/>
          </a:xfrm>
          <a:solidFill>
            <a:schemeClr val="accent2">
              <a:lumMod val="75000"/>
            </a:schemeClr>
          </a:solidFill>
        </p:spPr>
        <p:txBody>
          <a:bodyPr>
            <a:noAutofit/>
          </a:bodyPr>
          <a:lstStyle/>
          <a:p>
            <a:pPr algn="r" rtl="1"/>
            <a:r>
              <a:rPr lang="fa-IR" sz="3200" b="1" dirty="0" smtClean="0">
                <a:cs typeface="Titr" pitchFamily="2" charset="-78"/>
              </a:rPr>
              <a:t>نانوسنسورهای گازی چنانچه تا به حال مورد بررسی قرار گرفته اند چند مشکل اساسی دارند,که مهمترین آنها به شرح زیر است:</a:t>
            </a:r>
            <a:r>
              <a:rPr lang="en-US" sz="3200" b="1" dirty="0" smtClean="0">
                <a:cs typeface="Titr" pitchFamily="2" charset="-78"/>
              </a:rPr>
              <a:t/>
            </a:r>
            <a:br>
              <a:rPr lang="en-US" sz="3200" b="1" dirty="0" smtClean="0">
                <a:cs typeface="Titr" pitchFamily="2" charset="-78"/>
              </a:rPr>
            </a:br>
            <a:r>
              <a:rPr lang="fa-IR" sz="3200" b="1" dirty="0" smtClean="0">
                <a:cs typeface="Titr" pitchFamily="2" charset="-78"/>
              </a:rPr>
              <a:t>1.فرآیند های ساخت فاقد اعتبار و ارزیابی مناسب</a:t>
            </a:r>
            <a:r>
              <a:rPr lang="en-US" sz="3200" b="1" dirty="0" smtClean="0">
                <a:cs typeface="Titr" pitchFamily="2" charset="-78"/>
              </a:rPr>
              <a:t/>
            </a:r>
            <a:br>
              <a:rPr lang="en-US" sz="3200" b="1" dirty="0" smtClean="0">
                <a:cs typeface="Titr" pitchFamily="2" charset="-78"/>
              </a:rPr>
            </a:br>
            <a:r>
              <a:rPr lang="fa-IR" sz="3200" b="1" dirty="0" smtClean="0">
                <a:cs typeface="Titr" pitchFamily="2" charset="-78"/>
              </a:rPr>
              <a:t>2.زمان های طولانی احیا و  پاسخ</a:t>
            </a:r>
            <a:r>
              <a:rPr lang="en-US" sz="3200" b="1" dirty="0" smtClean="0">
                <a:cs typeface="Titr" pitchFamily="2" charset="-78"/>
              </a:rPr>
              <a:t/>
            </a:r>
            <a:br>
              <a:rPr lang="en-US" sz="3200" b="1" dirty="0" smtClean="0">
                <a:cs typeface="Titr" pitchFamily="2" charset="-78"/>
              </a:rPr>
            </a:br>
            <a:r>
              <a:rPr lang="fa-IR" sz="3200" b="1" dirty="0" smtClean="0">
                <a:cs typeface="Titr" pitchFamily="2" charset="-78"/>
              </a:rPr>
              <a:t>3.آستر مبنای کاملا ناپایدار</a:t>
            </a:r>
            <a:endParaRPr lang="en-US" sz="3200" b="1" dirty="0">
              <a:cs typeface="Titr" pitchFamily="2" charset="-78"/>
            </a:endParaRPr>
          </a:p>
        </p:txBody>
      </p:sp>
      <p:sp>
        <p:nvSpPr>
          <p:cNvPr id="4" name="Slide Number Placeholder 3"/>
          <p:cNvSpPr>
            <a:spLocks noGrp="1"/>
          </p:cNvSpPr>
          <p:nvPr>
            <p:ph type="sldNum" sz="quarter" idx="12"/>
          </p:nvPr>
        </p:nvSpPr>
        <p:spPr/>
        <p:txBody>
          <a:bodyPr/>
          <a:lstStyle/>
          <a:p>
            <a:fld id="{509FDC25-0E83-47D6-B7D2-04F0A8E08648}" type="slidenum">
              <a:rPr lang="en-US" smtClean="0"/>
              <a:pPr/>
              <a:t>32</a:t>
            </a:fld>
            <a:endParaRPr lang="en-US"/>
          </a:p>
        </p:txBody>
      </p:sp>
      <p:sp>
        <p:nvSpPr>
          <p:cNvPr id="5" name="Rounded Rectangle 4"/>
          <p:cNvSpPr/>
          <p:nvPr/>
        </p:nvSpPr>
        <p:spPr>
          <a:xfrm>
            <a:off x="762000" y="152400"/>
            <a:ext cx="6781800" cy="1143000"/>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a-IR" sz="2800" dirty="0" smtClean="0">
                <a:cs typeface="Titr" pitchFamily="2" charset="-78"/>
              </a:rPr>
              <a:t>معایب نانو حسگر های گازی</a:t>
            </a:r>
            <a:endParaRPr lang="en-US" sz="2800" dirty="0">
              <a:cs typeface="Titr" pitchFamily="2" charset="-78"/>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lstStyle/>
          <a:p>
            <a:r>
              <a:rPr lang="fa-IR" b="1" dirty="0" smtClean="0">
                <a:cs typeface="Titr" pitchFamily="2" charset="-78"/>
              </a:rPr>
              <a:t>زمان های طولانی احیا و  پاسخ</a:t>
            </a:r>
            <a:endParaRPr lang="en-US" dirty="0"/>
          </a:p>
        </p:txBody>
      </p:sp>
      <p:sp>
        <p:nvSpPr>
          <p:cNvPr id="3" name="Content Placeholder 2"/>
          <p:cNvSpPr>
            <a:spLocks noGrp="1"/>
          </p:cNvSpPr>
          <p:nvPr>
            <p:ph idx="1"/>
          </p:nvPr>
        </p:nvSpPr>
        <p:spPr/>
        <p:style>
          <a:lnRef idx="1">
            <a:schemeClr val="accent4"/>
          </a:lnRef>
          <a:fillRef idx="3">
            <a:schemeClr val="accent4"/>
          </a:fillRef>
          <a:effectRef idx="2">
            <a:schemeClr val="accent4"/>
          </a:effectRef>
          <a:fontRef idx="minor">
            <a:schemeClr val="lt1"/>
          </a:fontRef>
        </p:style>
        <p:txBody>
          <a:bodyPr>
            <a:normAutofit fontScale="92500" lnSpcReduction="20000"/>
          </a:bodyPr>
          <a:lstStyle/>
          <a:p>
            <a:pPr algn="r" rtl="1"/>
            <a:r>
              <a:rPr lang="fa-IR" b="1" dirty="0" smtClean="0">
                <a:solidFill>
                  <a:schemeClr val="accent2">
                    <a:lumMod val="50000"/>
                  </a:schemeClr>
                </a:solidFill>
              </a:rPr>
              <a:t>اگرچه در موارد کمی احیا به هیچ وجه نمی تواند دیده شود,در بسیاری دستگاه ها زمان های احیا و پاسخ در محدوده ای از ثانیه ها تا ده ها دقیقه می تواند اندازه گیری, آن در واقع جدیترین محدودیت برای کاربرد نانوسنسور گازی.اخلال های مکانیکی از قبیل فشار بالا یا پایین گاز ,گرمایش خارجی ,تنویر نوری در فرکانس های متنوع(از مادون قرمز تا فرابنفش),کاربرد میدان های الکتریکی خارجی ,همگی به کار گرفته شده اند تا زمان احیای دستگاه را بالا ببرند و در برخی موارد حتی حساسیت را بالا ببرند.در بیشتر موارد این رفتارها موثرند ,اما هیچ پس زمینه تئوری برای حساب باز کردن روی اثر آنان پیشنهاد نشده است.</a:t>
            </a:r>
            <a:endParaRPr lang="en-US" b="1" dirty="0">
              <a:solidFill>
                <a:schemeClr val="accent2">
                  <a:lumMod val="50000"/>
                </a:schemeClr>
              </a:solidFill>
            </a:endParaRPr>
          </a:p>
        </p:txBody>
      </p:sp>
      <p:sp>
        <p:nvSpPr>
          <p:cNvPr id="4" name="Slide Number Placeholder 3"/>
          <p:cNvSpPr>
            <a:spLocks noGrp="1"/>
          </p:cNvSpPr>
          <p:nvPr>
            <p:ph type="sldNum" sz="quarter" idx="12"/>
          </p:nvPr>
        </p:nvSpPr>
        <p:spPr/>
        <p:txBody>
          <a:bodyPr/>
          <a:lstStyle/>
          <a:p>
            <a:fld id="{509FDC25-0E83-47D6-B7D2-04F0A8E08648}" type="slidenum">
              <a:rPr lang="en-US" smtClean="0"/>
              <a:pPr/>
              <a:t>33</a:t>
            </a:fld>
            <a:endParaRPr lang="en-US"/>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strips(downLeft)">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style>
          <a:lnRef idx="3">
            <a:schemeClr val="lt1"/>
          </a:lnRef>
          <a:fillRef idx="1">
            <a:schemeClr val="accent3"/>
          </a:fillRef>
          <a:effectRef idx="1">
            <a:schemeClr val="accent3"/>
          </a:effectRef>
          <a:fontRef idx="minor">
            <a:schemeClr val="lt1"/>
          </a:fontRef>
        </p:style>
        <p:txBody>
          <a:bodyPr>
            <a:normAutofit/>
          </a:bodyPr>
          <a:lstStyle/>
          <a:p>
            <a:r>
              <a:rPr lang="fa-IR" sz="2800" dirty="0" smtClean="0">
                <a:cs typeface="Titr" pitchFamily="2" charset="-78"/>
              </a:rPr>
              <a:t>بررسی اقتصادی نانو حسگر ها</a:t>
            </a:r>
            <a:endParaRPr lang="en-US" sz="2800" dirty="0">
              <a:cs typeface="Titr" pitchFamily="2" charset="-78"/>
            </a:endParaRPr>
          </a:p>
        </p:txBody>
      </p:sp>
      <p:sp>
        <p:nvSpPr>
          <p:cNvPr id="3" name="Subtitle 2"/>
          <p:cNvSpPr>
            <a:spLocks noGrp="1"/>
          </p:cNvSpPr>
          <p:nvPr>
            <p:ph idx="1"/>
          </p:nvPr>
        </p:nvSpPr>
        <p:spPr>
          <a:solidFill>
            <a:schemeClr val="accent2">
              <a:lumMod val="75000"/>
            </a:schemeClr>
          </a:solidFill>
        </p:spPr>
        <p:txBody>
          <a:bodyPr>
            <a:noAutofit/>
          </a:bodyPr>
          <a:lstStyle/>
          <a:p>
            <a:pPr algn="l" rtl="1">
              <a:buFont typeface="Arial" pitchFamily="34" charset="0"/>
              <a:buChar char="•"/>
            </a:pPr>
            <a:endParaRPr lang="fa-IR" sz="2400" b="1" dirty="0" smtClean="0"/>
          </a:p>
          <a:p>
            <a:pPr algn="r" rtl="1"/>
            <a:r>
              <a:rPr lang="ar-SA" sz="2400" b="1" dirty="0" smtClean="0"/>
              <a:t>جذابيت‌هاي نانوحسگرها</a:t>
            </a:r>
            <a:endParaRPr lang="fa-IR" sz="2400" b="1" dirty="0" smtClean="0"/>
          </a:p>
          <a:p>
            <a:pPr algn="r" rtl="1">
              <a:buFont typeface="Arial" pitchFamily="34" charset="0"/>
              <a:buChar char="•"/>
            </a:pPr>
            <a:r>
              <a:rPr lang="ar-SA" sz="2400" b="1" dirty="0" smtClean="0"/>
              <a:t>اختلاف در پذيرش سناريوهاي نانوحسگرها در هر بخش از صنعت</a:t>
            </a:r>
            <a:endParaRPr lang="fa-IR" sz="2400" b="1" dirty="0" smtClean="0"/>
          </a:p>
          <a:p>
            <a:pPr algn="r" rtl="1">
              <a:buFont typeface="Arial" pitchFamily="34" charset="0"/>
              <a:buChar char="•"/>
            </a:pPr>
            <a:r>
              <a:rPr lang="ar-SA" sz="2400" b="1" dirty="0" smtClean="0"/>
              <a:t>وجود الگوي کاربرد براي حسگرها در هر بخش از صنعت</a:t>
            </a:r>
            <a:endParaRPr lang="fa-IR" sz="2400" b="1" dirty="0" smtClean="0"/>
          </a:p>
          <a:p>
            <a:pPr algn="r" rtl="1">
              <a:buFont typeface="Arial" pitchFamily="34" charset="0"/>
              <a:buChar char="•"/>
            </a:pPr>
            <a:r>
              <a:rPr lang="ar-SA" sz="2400" b="1" dirty="0" smtClean="0"/>
              <a:t>تفاوت در توسة پلاتفرم‌هاي مختلف نانوتکنولوژي براي ساخت نانوحسگرها</a:t>
            </a:r>
            <a:endParaRPr lang="fa-IR" sz="2400" b="1" dirty="0" smtClean="0"/>
          </a:p>
          <a:p>
            <a:pPr algn="r" rtl="1">
              <a:buFont typeface="Arial" pitchFamily="34" charset="0"/>
              <a:buChar char="•"/>
            </a:pPr>
            <a:r>
              <a:rPr lang="fa-IR" sz="2400" b="1" dirty="0" smtClean="0">
                <a:solidFill>
                  <a:schemeClr val="tx1"/>
                </a:solidFill>
                <a:latin typeface="+mj-lt"/>
                <a:ea typeface="+mj-ea"/>
                <a:cs typeface="B Nazanin" pitchFamily="2" charset="-78"/>
              </a:rPr>
              <a:t>مساله زمان</a:t>
            </a:r>
            <a:endParaRPr lang="fa-IR" sz="2400" dirty="0" smtClean="0">
              <a:solidFill>
                <a:schemeClr val="tx1"/>
              </a:solidFill>
              <a:latin typeface="+mj-lt"/>
              <a:ea typeface="+mj-ea"/>
              <a:cs typeface="B Nazanin" pitchFamily="2" charset="-78"/>
            </a:endParaRPr>
          </a:p>
        </p:txBody>
      </p:sp>
      <p:sp>
        <p:nvSpPr>
          <p:cNvPr id="4" name="Slide Number Placeholder 3"/>
          <p:cNvSpPr>
            <a:spLocks noGrp="1"/>
          </p:cNvSpPr>
          <p:nvPr>
            <p:ph type="sldNum" sz="quarter" idx="12"/>
          </p:nvPr>
        </p:nvSpPr>
        <p:spPr/>
        <p:txBody>
          <a:bodyPr/>
          <a:lstStyle/>
          <a:p>
            <a:fld id="{509FDC25-0E83-47D6-B7D2-04F0A8E08648}" type="slidenum">
              <a:rPr lang="en-US" smtClean="0"/>
              <a:pPr/>
              <a:t>34</a:t>
            </a:fld>
            <a:endParaRPr lang="en-US"/>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edge">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checkerboard(across)">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heckerboard(across)">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heckerboard(across)">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heckerboard(across)">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checkerboard(across)">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checkerboard(across)">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build="p"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blipFill>
            <a:blip r:embed="rId2" cstate="print"/>
            <a:tile tx="0" ty="0" sx="100000" sy="100000" flip="none" algn="tl"/>
          </a:blipFill>
        </p:spPr>
        <p:style>
          <a:lnRef idx="2">
            <a:schemeClr val="accent3">
              <a:shade val="50000"/>
            </a:schemeClr>
          </a:lnRef>
          <a:fillRef idx="1">
            <a:schemeClr val="accent3"/>
          </a:fillRef>
          <a:effectRef idx="0">
            <a:schemeClr val="accent3"/>
          </a:effectRef>
          <a:fontRef idx="minor">
            <a:schemeClr val="lt1"/>
          </a:fontRef>
        </p:style>
        <p:txBody>
          <a:bodyPr>
            <a:normAutofit/>
          </a:bodyPr>
          <a:lstStyle/>
          <a:p>
            <a:r>
              <a:rPr lang="ar-SA" b="1" dirty="0" smtClean="0">
                <a:solidFill>
                  <a:schemeClr val="bg2"/>
                </a:solidFill>
              </a:rPr>
              <a:t>جذابيت‌هاي نانوحسگرها</a:t>
            </a:r>
            <a:endParaRPr lang="en-US" dirty="0">
              <a:solidFill>
                <a:schemeClr val="bg2"/>
              </a:solidFill>
            </a:endParaRPr>
          </a:p>
        </p:txBody>
      </p:sp>
      <p:sp>
        <p:nvSpPr>
          <p:cNvPr id="6" name="Content Placeholder 5"/>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a:bodyPr>
          <a:lstStyle/>
          <a:p>
            <a:pPr algn="r" rtl="1"/>
            <a:r>
              <a:rPr lang="ar-SA" sz="2000" dirty="0" smtClean="0"/>
              <a:t>به طور صريح   مزاياي متعدد نانوحسگرها باعث شده است که به عنوان فرصتي وسوسه‌انگيز براي بازار تلقي شوند</a:t>
            </a:r>
            <a:r>
              <a:rPr lang="fa-IR" sz="2000" dirty="0" smtClean="0"/>
              <a:t>.</a:t>
            </a:r>
          </a:p>
          <a:p>
            <a:pPr algn="r" rtl="1"/>
            <a:r>
              <a:rPr lang="ar-SA" sz="2000" dirty="0" smtClean="0"/>
              <a:t>نانوحسگرها به طور ذاتي کوچک‌تر و حساس‌تر از ساير حسگرها مي‌باشند</a:t>
            </a:r>
            <a:r>
              <a:rPr lang="fa-IR" sz="2000" dirty="0" smtClean="0"/>
              <a:t>.</a:t>
            </a:r>
          </a:p>
          <a:p>
            <a:pPr algn="r" rtl="1"/>
            <a:r>
              <a:rPr lang="ar-SA" sz="2000" dirty="0" smtClean="0"/>
              <a:t>اگر توليد انبوه نانوحسگرها توجيه اقتصادي پيدا کند هزينه توليد آنها مي‌تواند بسيار کمتر از حسگرهاي معمولي باشد</a:t>
            </a:r>
            <a:r>
              <a:rPr lang="fa-IR" sz="2000" dirty="0" smtClean="0"/>
              <a:t>.</a:t>
            </a:r>
          </a:p>
          <a:p>
            <a:pPr algn="r" rtl="1"/>
            <a:r>
              <a:rPr lang="ar-SA" sz="2000" dirty="0" smtClean="0"/>
              <a:t>نانوحسگرها همچنين هزينه جاري را نيز کاهش مي‌دهند؛ زيرا به طور ذاتي برق کمتري مصرف مي‌کنند</a:t>
            </a:r>
            <a:endParaRPr lang="fa-IR" sz="2000" dirty="0" smtClean="0"/>
          </a:p>
          <a:p>
            <a:pPr algn="r" rtl="1"/>
            <a:r>
              <a:rPr lang="ar-SA" sz="2000" dirty="0" smtClean="0"/>
              <a:t>با برداشتي که از کاربرد نانوحسگرها مي‌کنيم امکان دارد به سرعت به سمت اين نتيجه‌گيري سوق پيدا کنيم که فناوري نانوحسگرها، فناوري بسيار مطمئن و قابل قبولي است، اما هنگامي که به سمت معادله عرضه و تقاضا نگاه مي‌کنيم در مي‌يابيم که تجارت نانوحسگرها در ابتداي راه است </a:t>
            </a:r>
            <a:r>
              <a:rPr lang="fa-IR" sz="2000" dirty="0" smtClean="0"/>
              <a:t> و برای پیدا کردن جایگاه شایسته خود در بازار نیازمند زمان زیادی است</a:t>
            </a:r>
            <a:endParaRPr lang="en-US" sz="2000" dirty="0"/>
          </a:p>
        </p:txBody>
      </p:sp>
      <p:sp>
        <p:nvSpPr>
          <p:cNvPr id="4" name="Slide Number Placeholder 3"/>
          <p:cNvSpPr>
            <a:spLocks noGrp="1"/>
          </p:cNvSpPr>
          <p:nvPr>
            <p:ph type="sldNum" sz="quarter" idx="12"/>
          </p:nvPr>
        </p:nvSpPr>
        <p:spPr/>
        <p:txBody>
          <a:bodyPr/>
          <a:lstStyle/>
          <a:p>
            <a:fld id="{509FDC25-0E83-47D6-B7D2-04F0A8E08648}" type="slidenum">
              <a:rPr lang="en-US" smtClean="0"/>
              <a:pPr/>
              <a:t>35</a:t>
            </a:fld>
            <a:endParaRPr lang="en-US"/>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6">
                                            <p:bg/>
                                          </p:spTgt>
                                        </p:tgtEl>
                                        <p:attrNameLst>
                                          <p:attrName>style.visibility</p:attrName>
                                        </p:attrNameLst>
                                      </p:cBhvr>
                                      <p:to>
                                        <p:strVal val="visible"/>
                                      </p:to>
                                    </p:set>
                                    <p:animEffect transition="in" filter="wipe(down)">
                                      <p:cBhvr>
                                        <p:cTn id="12" dur="580">
                                          <p:stCondLst>
                                            <p:cond delay="0"/>
                                          </p:stCondLst>
                                        </p:cTn>
                                        <p:tgtEl>
                                          <p:spTgt spid="6">
                                            <p:bg/>
                                          </p:spTgt>
                                        </p:tgtEl>
                                      </p:cBhvr>
                                    </p:animEffect>
                                    <p:anim calcmode="lin" valueType="num">
                                      <p:cBhvr>
                                        <p:cTn id="13" dur="1822" tmFilter="0,0; 0.14,0.36; 0.43,0.73; 0.71,0.91; 1.0,1.0">
                                          <p:stCondLst>
                                            <p:cond delay="0"/>
                                          </p:stCondLst>
                                        </p:cTn>
                                        <p:tgtEl>
                                          <p:spTgt spid="6">
                                            <p:bg/>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6">
                                            <p:bg/>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6">
                                            <p:bg/>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6">
                                            <p:bg/>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6">
                                            <p:bg/>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6">
                                            <p:bg/>
                                          </p:spTgt>
                                        </p:tgtEl>
                                      </p:cBhvr>
                                      <p:to x="100000" y="60000"/>
                                    </p:animScale>
                                    <p:animScale>
                                      <p:cBhvr>
                                        <p:cTn id="19" dur="166" decel="50000">
                                          <p:stCondLst>
                                            <p:cond delay="676"/>
                                          </p:stCondLst>
                                        </p:cTn>
                                        <p:tgtEl>
                                          <p:spTgt spid="6">
                                            <p:bg/>
                                          </p:spTgt>
                                        </p:tgtEl>
                                      </p:cBhvr>
                                      <p:to x="100000" y="100000"/>
                                    </p:animScale>
                                    <p:animScale>
                                      <p:cBhvr>
                                        <p:cTn id="20" dur="26">
                                          <p:stCondLst>
                                            <p:cond delay="1312"/>
                                          </p:stCondLst>
                                        </p:cTn>
                                        <p:tgtEl>
                                          <p:spTgt spid="6">
                                            <p:bg/>
                                          </p:spTgt>
                                        </p:tgtEl>
                                      </p:cBhvr>
                                      <p:to x="100000" y="80000"/>
                                    </p:animScale>
                                    <p:animScale>
                                      <p:cBhvr>
                                        <p:cTn id="21" dur="166" decel="50000">
                                          <p:stCondLst>
                                            <p:cond delay="1338"/>
                                          </p:stCondLst>
                                        </p:cTn>
                                        <p:tgtEl>
                                          <p:spTgt spid="6">
                                            <p:bg/>
                                          </p:spTgt>
                                        </p:tgtEl>
                                      </p:cBhvr>
                                      <p:to x="100000" y="100000"/>
                                    </p:animScale>
                                    <p:animScale>
                                      <p:cBhvr>
                                        <p:cTn id="22" dur="26">
                                          <p:stCondLst>
                                            <p:cond delay="1642"/>
                                          </p:stCondLst>
                                        </p:cTn>
                                        <p:tgtEl>
                                          <p:spTgt spid="6">
                                            <p:bg/>
                                          </p:spTgt>
                                        </p:tgtEl>
                                      </p:cBhvr>
                                      <p:to x="100000" y="90000"/>
                                    </p:animScale>
                                    <p:animScale>
                                      <p:cBhvr>
                                        <p:cTn id="23" dur="166" decel="50000">
                                          <p:stCondLst>
                                            <p:cond delay="1668"/>
                                          </p:stCondLst>
                                        </p:cTn>
                                        <p:tgtEl>
                                          <p:spTgt spid="6">
                                            <p:bg/>
                                          </p:spTgt>
                                        </p:tgtEl>
                                      </p:cBhvr>
                                      <p:to x="100000" y="100000"/>
                                    </p:animScale>
                                    <p:animScale>
                                      <p:cBhvr>
                                        <p:cTn id="24" dur="26">
                                          <p:stCondLst>
                                            <p:cond delay="1808"/>
                                          </p:stCondLst>
                                        </p:cTn>
                                        <p:tgtEl>
                                          <p:spTgt spid="6">
                                            <p:bg/>
                                          </p:spTgt>
                                        </p:tgtEl>
                                      </p:cBhvr>
                                      <p:to x="100000" y="95000"/>
                                    </p:animScale>
                                    <p:animScale>
                                      <p:cBhvr>
                                        <p:cTn id="25" dur="166" decel="50000">
                                          <p:stCondLst>
                                            <p:cond delay="1834"/>
                                          </p:stCondLst>
                                        </p:cTn>
                                        <p:tgtEl>
                                          <p:spTgt spid="6">
                                            <p:bg/>
                                          </p:spTgt>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grpId="0" nodeType="clickEffect">
                                  <p:stCondLst>
                                    <p:cond delay="0"/>
                                  </p:stCondLst>
                                  <p:childTnLst>
                                    <p:set>
                                      <p:cBhvr>
                                        <p:cTn id="29" dur="1" fill="hold">
                                          <p:stCondLst>
                                            <p:cond delay="0"/>
                                          </p:stCondLst>
                                        </p:cTn>
                                        <p:tgtEl>
                                          <p:spTgt spid="6">
                                            <p:txEl>
                                              <p:pRg st="0" end="0"/>
                                            </p:txEl>
                                          </p:spTgt>
                                        </p:tgtEl>
                                        <p:attrNameLst>
                                          <p:attrName>style.visibility</p:attrName>
                                        </p:attrNameLst>
                                      </p:cBhvr>
                                      <p:to>
                                        <p:strVal val="visible"/>
                                      </p:to>
                                    </p:set>
                                    <p:animEffect transition="in" filter="wipe(down)">
                                      <p:cBhvr>
                                        <p:cTn id="30" dur="580">
                                          <p:stCondLst>
                                            <p:cond delay="0"/>
                                          </p:stCondLst>
                                        </p:cTn>
                                        <p:tgtEl>
                                          <p:spTgt spid="6">
                                            <p:txEl>
                                              <p:pRg st="0" end="0"/>
                                            </p:txEl>
                                          </p:spTgt>
                                        </p:tgtEl>
                                      </p:cBhvr>
                                    </p:animEffect>
                                    <p:anim calcmode="lin" valueType="num">
                                      <p:cBhvr>
                                        <p:cTn id="31" dur="1822" tmFilter="0,0; 0.14,0.36; 0.43,0.73; 0.71,0.91; 1.0,1.0">
                                          <p:stCondLst>
                                            <p:cond delay="0"/>
                                          </p:stCondLst>
                                        </p:cTn>
                                        <p:tgtEl>
                                          <p:spTgt spid="6">
                                            <p:txEl>
                                              <p:pRg st="0" end="0"/>
                                            </p:txEl>
                                          </p:spTgt>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6">
                                            <p:txEl>
                                              <p:pRg st="0" end="0"/>
                                            </p:txEl>
                                          </p:spTgt>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6">
                                            <p:txEl>
                                              <p:pRg st="0" end="0"/>
                                            </p:txEl>
                                          </p:spTgt>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6">
                                            <p:txEl>
                                              <p:pRg st="0" end="0"/>
                                            </p:txEl>
                                          </p:spTgt>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6">
                                            <p:txEl>
                                              <p:pRg st="0" end="0"/>
                                            </p:txEl>
                                          </p:spTgt>
                                        </p:tgtEl>
                                        <p:attrNameLst>
                                          <p:attrName>ppt_y</p:attrName>
                                        </p:attrNameLst>
                                      </p:cBhvr>
                                      <p:tavLst>
                                        <p:tav tm="0" fmla="#ppt_y-sin(pi*$)/81">
                                          <p:val>
                                            <p:fltVal val="0"/>
                                          </p:val>
                                        </p:tav>
                                        <p:tav tm="100000">
                                          <p:val>
                                            <p:fltVal val="1"/>
                                          </p:val>
                                        </p:tav>
                                      </p:tavLst>
                                    </p:anim>
                                    <p:animScale>
                                      <p:cBhvr>
                                        <p:cTn id="36" dur="26">
                                          <p:stCondLst>
                                            <p:cond delay="650"/>
                                          </p:stCondLst>
                                        </p:cTn>
                                        <p:tgtEl>
                                          <p:spTgt spid="6">
                                            <p:txEl>
                                              <p:pRg st="0" end="0"/>
                                            </p:txEl>
                                          </p:spTgt>
                                        </p:tgtEl>
                                      </p:cBhvr>
                                      <p:to x="100000" y="60000"/>
                                    </p:animScale>
                                    <p:animScale>
                                      <p:cBhvr>
                                        <p:cTn id="37" dur="166" decel="50000">
                                          <p:stCondLst>
                                            <p:cond delay="676"/>
                                          </p:stCondLst>
                                        </p:cTn>
                                        <p:tgtEl>
                                          <p:spTgt spid="6">
                                            <p:txEl>
                                              <p:pRg st="0" end="0"/>
                                            </p:txEl>
                                          </p:spTgt>
                                        </p:tgtEl>
                                      </p:cBhvr>
                                      <p:to x="100000" y="100000"/>
                                    </p:animScale>
                                    <p:animScale>
                                      <p:cBhvr>
                                        <p:cTn id="38" dur="26">
                                          <p:stCondLst>
                                            <p:cond delay="1312"/>
                                          </p:stCondLst>
                                        </p:cTn>
                                        <p:tgtEl>
                                          <p:spTgt spid="6">
                                            <p:txEl>
                                              <p:pRg st="0" end="0"/>
                                            </p:txEl>
                                          </p:spTgt>
                                        </p:tgtEl>
                                      </p:cBhvr>
                                      <p:to x="100000" y="80000"/>
                                    </p:animScale>
                                    <p:animScale>
                                      <p:cBhvr>
                                        <p:cTn id="39" dur="166" decel="50000">
                                          <p:stCondLst>
                                            <p:cond delay="1338"/>
                                          </p:stCondLst>
                                        </p:cTn>
                                        <p:tgtEl>
                                          <p:spTgt spid="6">
                                            <p:txEl>
                                              <p:pRg st="0" end="0"/>
                                            </p:txEl>
                                          </p:spTgt>
                                        </p:tgtEl>
                                      </p:cBhvr>
                                      <p:to x="100000" y="100000"/>
                                    </p:animScale>
                                    <p:animScale>
                                      <p:cBhvr>
                                        <p:cTn id="40" dur="26">
                                          <p:stCondLst>
                                            <p:cond delay="1642"/>
                                          </p:stCondLst>
                                        </p:cTn>
                                        <p:tgtEl>
                                          <p:spTgt spid="6">
                                            <p:txEl>
                                              <p:pRg st="0" end="0"/>
                                            </p:txEl>
                                          </p:spTgt>
                                        </p:tgtEl>
                                      </p:cBhvr>
                                      <p:to x="100000" y="90000"/>
                                    </p:animScale>
                                    <p:animScale>
                                      <p:cBhvr>
                                        <p:cTn id="41" dur="166" decel="50000">
                                          <p:stCondLst>
                                            <p:cond delay="1668"/>
                                          </p:stCondLst>
                                        </p:cTn>
                                        <p:tgtEl>
                                          <p:spTgt spid="6">
                                            <p:txEl>
                                              <p:pRg st="0" end="0"/>
                                            </p:txEl>
                                          </p:spTgt>
                                        </p:tgtEl>
                                      </p:cBhvr>
                                      <p:to x="100000" y="100000"/>
                                    </p:animScale>
                                    <p:animScale>
                                      <p:cBhvr>
                                        <p:cTn id="42" dur="26">
                                          <p:stCondLst>
                                            <p:cond delay="1808"/>
                                          </p:stCondLst>
                                        </p:cTn>
                                        <p:tgtEl>
                                          <p:spTgt spid="6">
                                            <p:txEl>
                                              <p:pRg st="0" end="0"/>
                                            </p:txEl>
                                          </p:spTgt>
                                        </p:tgtEl>
                                      </p:cBhvr>
                                      <p:to x="100000" y="95000"/>
                                    </p:animScale>
                                    <p:animScale>
                                      <p:cBhvr>
                                        <p:cTn id="43" dur="166" decel="50000">
                                          <p:stCondLst>
                                            <p:cond delay="1834"/>
                                          </p:stCondLst>
                                        </p:cTn>
                                        <p:tgtEl>
                                          <p:spTgt spid="6">
                                            <p:txEl>
                                              <p:pRg st="0" end="0"/>
                                            </p:txEl>
                                          </p:spTgt>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grpId="0" nodeType="clickEffect">
                                  <p:stCondLst>
                                    <p:cond delay="0"/>
                                  </p:stCondLst>
                                  <p:childTnLst>
                                    <p:set>
                                      <p:cBhvr>
                                        <p:cTn id="47" dur="1" fill="hold">
                                          <p:stCondLst>
                                            <p:cond delay="0"/>
                                          </p:stCondLst>
                                        </p:cTn>
                                        <p:tgtEl>
                                          <p:spTgt spid="6">
                                            <p:txEl>
                                              <p:pRg st="1" end="1"/>
                                            </p:txEl>
                                          </p:spTgt>
                                        </p:tgtEl>
                                        <p:attrNameLst>
                                          <p:attrName>style.visibility</p:attrName>
                                        </p:attrNameLst>
                                      </p:cBhvr>
                                      <p:to>
                                        <p:strVal val="visible"/>
                                      </p:to>
                                    </p:set>
                                    <p:animEffect transition="in" filter="wipe(down)">
                                      <p:cBhvr>
                                        <p:cTn id="48" dur="580">
                                          <p:stCondLst>
                                            <p:cond delay="0"/>
                                          </p:stCondLst>
                                        </p:cTn>
                                        <p:tgtEl>
                                          <p:spTgt spid="6">
                                            <p:txEl>
                                              <p:pRg st="1" end="1"/>
                                            </p:txEl>
                                          </p:spTgt>
                                        </p:tgtEl>
                                      </p:cBhvr>
                                    </p:animEffect>
                                    <p:anim calcmode="lin" valueType="num">
                                      <p:cBhvr>
                                        <p:cTn id="49" dur="1822" tmFilter="0,0; 0.14,0.36; 0.43,0.73; 0.71,0.91; 1.0,1.0">
                                          <p:stCondLst>
                                            <p:cond delay="0"/>
                                          </p:stCondLst>
                                        </p:cTn>
                                        <p:tgtEl>
                                          <p:spTgt spid="6">
                                            <p:txEl>
                                              <p:pRg st="1" end="1"/>
                                            </p:txEl>
                                          </p:spTgt>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6">
                                            <p:txEl>
                                              <p:pRg st="1" end="1"/>
                                            </p:txEl>
                                          </p:spTgt>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6">
                                            <p:txEl>
                                              <p:pRg st="1" end="1"/>
                                            </p:txEl>
                                          </p:spTgt>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6">
                                            <p:txEl>
                                              <p:pRg st="1" end="1"/>
                                            </p:txEl>
                                          </p:spTgt>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6">
                                            <p:txEl>
                                              <p:pRg st="1" end="1"/>
                                            </p:txEl>
                                          </p:spTgt>
                                        </p:tgtEl>
                                        <p:attrNameLst>
                                          <p:attrName>ppt_y</p:attrName>
                                        </p:attrNameLst>
                                      </p:cBhvr>
                                      <p:tavLst>
                                        <p:tav tm="0" fmla="#ppt_y-sin(pi*$)/81">
                                          <p:val>
                                            <p:fltVal val="0"/>
                                          </p:val>
                                        </p:tav>
                                        <p:tav tm="100000">
                                          <p:val>
                                            <p:fltVal val="1"/>
                                          </p:val>
                                        </p:tav>
                                      </p:tavLst>
                                    </p:anim>
                                    <p:animScale>
                                      <p:cBhvr>
                                        <p:cTn id="54" dur="26">
                                          <p:stCondLst>
                                            <p:cond delay="650"/>
                                          </p:stCondLst>
                                        </p:cTn>
                                        <p:tgtEl>
                                          <p:spTgt spid="6">
                                            <p:txEl>
                                              <p:pRg st="1" end="1"/>
                                            </p:txEl>
                                          </p:spTgt>
                                        </p:tgtEl>
                                      </p:cBhvr>
                                      <p:to x="100000" y="60000"/>
                                    </p:animScale>
                                    <p:animScale>
                                      <p:cBhvr>
                                        <p:cTn id="55" dur="166" decel="50000">
                                          <p:stCondLst>
                                            <p:cond delay="676"/>
                                          </p:stCondLst>
                                        </p:cTn>
                                        <p:tgtEl>
                                          <p:spTgt spid="6">
                                            <p:txEl>
                                              <p:pRg st="1" end="1"/>
                                            </p:txEl>
                                          </p:spTgt>
                                        </p:tgtEl>
                                      </p:cBhvr>
                                      <p:to x="100000" y="100000"/>
                                    </p:animScale>
                                    <p:animScale>
                                      <p:cBhvr>
                                        <p:cTn id="56" dur="26">
                                          <p:stCondLst>
                                            <p:cond delay="1312"/>
                                          </p:stCondLst>
                                        </p:cTn>
                                        <p:tgtEl>
                                          <p:spTgt spid="6">
                                            <p:txEl>
                                              <p:pRg st="1" end="1"/>
                                            </p:txEl>
                                          </p:spTgt>
                                        </p:tgtEl>
                                      </p:cBhvr>
                                      <p:to x="100000" y="80000"/>
                                    </p:animScale>
                                    <p:animScale>
                                      <p:cBhvr>
                                        <p:cTn id="57" dur="166" decel="50000">
                                          <p:stCondLst>
                                            <p:cond delay="1338"/>
                                          </p:stCondLst>
                                        </p:cTn>
                                        <p:tgtEl>
                                          <p:spTgt spid="6">
                                            <p:txEl>
                                              <p:pRg st="1" end="1"/>
                                            </p:txEl>
                                          </p:spTgt>
                                        </p:tgtEl>
                                      </p:cBhvr>
                                      <p:to x="100000" y="100000"/>
                                    </p:animScale>
                                    <p:animScale>
                                      <p:cBhvr>
                                        <p:cTn id="58" dur="26">
                                          <p:stCondLst>
                                            <p:cond delay="1642"/>
                                          </p:stCondLst>
                                        </p:cTn>
                                        <p:tgtEl>
                                          <p:spTgt spid="6">
                                            <p:txEl>
                                              <p:pRg st="1" end="1"/>
                                            </p:txEl>
                                          </p:spTgt>
                                        </p:tgtEl>
                                      </p:cBhvr>
                                      <p:to x="100000" y="90000"/>
                                    </p:animScale>
                                    <p:animScale>
                                      <p:cBhvr>
                                        <p:cTn id="59" dur="166" decel="50000">
                                          <p:stCondLst>
                                            <p:cond delay="1668"/>
                                          </p:stCondLst>
                                        </p:cTn>
                                        <p:tgtEl>
                                          <p:spTgt spid="6">
                                            <p:txEl>
                                              <p:pRg st="1" end="1"/>
                                            </p:txEl>
                                          </p:spTgt>
                                        </p:tgtEl>
                                      </p:cBhvr>
                                      <p:to x="100000" y="100000"/>
                                    </p:animScale>
                                    <p:animScale>
                                      <p:cBhvr>
                                        <p:cTn id="60" dur="26">
                                          <p:stCondLst>
                                            <p:cond delay="1808"/>
                                          </p:stCondLst>
                                        </p:cTn>
                                        <p:tgtEl>
                                          <p:spTgt spid="6">
                                            <p:txEl>
                                              <p:pRg st="1" end="1"/>
                                            </p:txEl>
                                          </p:spTgt>
                                        </p:tgtEl>
                                      </p:cBhvr>
                                      <p:to x="100000" y="95000"/>
                                    </p:animScale>
                                    <p:animScale>
                                      <p:cBhvr>
                                        <p:cTn id="61" dur="166" decel="50000">
                                          <p:stCondLst>
                                            <p:cond delay="1834"/>
                                          </p:stCondLst>
                                        </p:cTn>
                                        <p:tgtEl>
                                          <p:spTgt spid="6">
                                            <p:txEl>
                                              <p:pRg st="1" end="1"/>
                                            </p:txEl>
                                          </p:spTgt>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26" presetClass="entr" presetSubtype="0" fill="hold" grpId="0" nodeType="clickEffect">
                                  <p:stCondLst>
                                    <p:cond delay="0"/>
                                  </p:stCondLst>
                                  <p:childTnLst>
                                    <p:set>
                                      <p:cBhvr>
                                        <p:cTn id="65" dur="1" fill="hold">
                                          <p:stCondLst>
                                            <p:cond delay="0"/>
                                          </p:stCondLst>
                                        </p:cTn>
                                        <p:tgtEl>
                                          <p:spTgt spid="6">
                                            <p:txEl>
                                              <p:pRg st="2" end="2"/>
                                            </p:txEl>
                                          </p:spTgt>
                                        </p:tgtEl>
                                        <p:attrNameLst>
                                          <p:attrName>style.visibility</p:attrName>
                                        </p:attrNameLst>
                                      </p:cBhvr>
                                      <p:to>
                                        <p:strVal val="visible"/>
                                      </p:to>
                                    </p:set>
                                    <p:animEffect transition="in" filter="wipe(down)">
                                      <p:cBhvr>
                                        <p:cTn id="66" dur="580">
                                          <p:stCondLst>
                                            <p:cond delay="0"/>
                                          </p:stCondLst>
                                        </p:cTn>
                                        <p:tgtEl>
                                          <p:spTgt spid="6">
                                            <p:txEl>
                                              <p:pRg st="2" end="2"/>
                                            </p:txEl>
                                          </p:spTgt>
                                        </p:tgtEl>
                                      </p:cBhvr>
                                    </p:animEffect>
                                    <p:anim calcmode="lin" valueType="num">
                                      <p:cBhvr>
                                        <p:cTn id="67" dur="1822" tmFilter="0,0; 0.14,0.36; 0.43,0.73; 0.71,0.91; 1.0,1.0">
                                          <p:stCondLst>
                                            <p:cond delay="0"/>
                                          </p:stCondLst>
                                        </p:cTn>
                                        <p:tgtEl>
                                          <p:spTgt spid="6">
                                            <p:txEl>
                                              <p:pRg st="2" end="2"/>
                                            </p:txEl>
                                          </p:spTgt>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6">
                                            <p:txEl>
                                              <p:pRg st="2" end="2"/>
                                            </p:txEl>
                                          </p:spTgt>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6">
                                            <p:txEl>
                                              <p:pRg st="2" end="2"/>
                                            </p:txEl>
                                          </p:spTgt>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6">
                                            <p:txEl>
                                              <p:pRg st="2" end="2"/>
                                            </p:txEl>
                                          </p:spTgt>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6">
                                            <p:txEl>
                                              <p:pRg st="2" end="2"/>
                                            </p:txEl>
                                          </p:spTgt>
                                        </p:tgtEl>
                                        <p:attrNameLst>
                                          <p:attrName>ppt_y</p:attrName>
                                        </p:attrNameLst>
                                      </p:cBhvr>
                                      <p:tavLst>
                                        <p:tav tm="0" fmla="#ppt_y-sin(pi*$)/81">
                                          <p:val>
                                            <p:fltVal val="0"/>
                                          </p:val>
                                        </p:tav>
                                        <p:tav tm="100000">
                                          <p:val>
                                            <p:fltVal val="1"/>
                                          </p:val>
                                        </p:tav>
                                      </p:tavLst>
                                    </p:anim>
                                    <p:animScale>
                                      <p:cBhvr>
                                        <p:cTn id="72" dur="26">
                                          <p:stCondLst>
                                            <p:cond delay="650"/>
                                          </p:stCondLst>
                                        </p:cTn>
                                        <p:tgtEl>
                                          <p:spTgt spid="6">
                                            <p:txEl>
                                              <p:pRg st="2" end="2"/>
                                            </p:txEl>
                                          </p:spTgt>
                                        </p:tgtEl>
                                      </p:cBhvr>
                                      <p:to x="100000" y="60000"/>
                                    </p:animScale>
                                    <p:animScale>
                                      <p:cBhvr>
                                        <p:cTn id="73" dur="166" decel="50000">
                                          <p:stCondLst>
                                            <p:cond delay="676"/>
                                          </p:stCondLst>
                                        </p:cTn>
                                        <p:tgtEl>
                                          <p:spTgt spid="6">
                                            <p:txEl>
                                              <p:pRg st="2" end="2"/>
                                            </p:txEl>
                                          </p:spTgt>
                                        </p:tgtEl>
                                      </p:cBhvr>
                                      <p:to x="100000" y="100000"/>
                                    </p:animScale>
                                    <p:animScale>
                                      <p:cBhvr>
                                        <p:cTn id="74" dur="26">
                                          <p:stCondLst>
                                            <p:cond delay="1312"/>
                                          </p:stCondLst>
                                        </p:cTn>
                                        <p:tgtEl>
                                          <p:spTgt spid="6">
                                            <p:txEl>
                                              <p:pRg st="2" end="2"/>
                                            </p:txEl>
                                          </p:spTgt>
                                        </p:tgtEl>
                                      </p:cBhvr>
                                      <p:to x="100000" y="80000"/>
                                    </p:animScale>
                                    <p:animScale>
                                      <p:cBhvr>
                                        <p:cTn id="75" dur="166" decel="50000">
                                          <p:stCondLst>
                                            <p:cond delay="1338"/>
                                          </p:stCondLst>
                                        </p:cTn>
                                        <p:tgtEl>
                                          <p:spTgt spid="6">
                                            <p:txEl>
                                              <p:pRg st="2" end="2"/>
                                            </p:txEl>
                                          </p:spTgt>
                                        </p:tgtEl>
                                      </p:cBhvr>
                                      <p:to x="100000" y="100000"/>
                                    </p:animScale>
                                    <p:animScale>
                                      <p:cBhvr>
                                        <p:cTn id="76" dur="26">
                                          <p:stCondLst>
                                            <p:cond delay="1642"/>
                                          </p:stCondLst>
                                        </p:cTn>
                                        <p:tgtEl>
                                          <p:spTgt spid="6">
                                            <p:txEl>
                                              <p:pRg st="2" end="2"/>
                                            </p:txEl>
                                          </p:spTgt>
                                        </p:tgtEl>
                                      </p:cBhvr>
                                      <p:to x="100000" y="90000"/>
                                    </p:animScale>
                                    <p:animScale>
                                      <p:cBhvr>
                                        <p:cTn id="77" dur="166" decel="50000">
                                          <p:stCondLst>
                                            <p:cond delay="1668"/>
                                          </p:stCondLst>
                                        </p:cTn>
                                        <p:tgtEl>
                                          <p:spTgt spid="6">
                                            <p:txEl>
                                              <p:pRg st="2" end="2"/>
                                            </p:txEl>
                                          </p:spTgt>
                                        </p:tgtEl>
                                      </p:cBhvr>
                                      <p:to x="100000" y="100000"/>
                                    </p:animScale>
                                    <p:animScale>
                                      <p:cBhvr>
                                        <p:cTn id="78" dur="26">
                                          <p:stCondLst>
                                            <p:cond delay="1808"/>
                                          </p:stCondLst>
                                        </p:cTn>
                                        <p:tgtEl>
                                          <p:spTgt spid="6">
                                            <p:txEl>
                                              <p:pRg st="2" end="2"/>
                                            </p:txEl>
                                          </p:spTgt>
                                        </p:tgtEl>
                                      </p:cBhvr>
                                      <p:to x="100000" y="95000"/>
                                    </p:animScale>
                                    <p:animScale>
                                      <p:cBhvr>
                                        <p:cTn id="79" dur="166" decel="50000">
                                          <p:stCondLst>
                                            <p:cond delay="1834"/>
                                          </p:stCondLst>
                                        </p:cTn>
                                        <p:tgtEl>
                                          <p:spTgt spid="6">
                                            <p:txEl>
                                              <p:pRg st="2" end="2"/>
                                            </p:txEl>
                                          </p:spTgt>
                                        </p:tgtEl>
                                      </p:cBhvr>
                                      <p:to x="100000" y="100000"/>
                                    </p:animScale>
                                  </p:childTnLst>
                                </p:cTn>
                              </p:par>
                            </p:childTnLst>
                          </p:cTn>
                        </p:par>
                      </p:childTnLst>
                    </p:cTn>
                  </p:par>
                  <p:par>
                    <p:cTn id="80" fill="hold">
                      <p:stCondLst>
                        <p:cond delay="indefinite"/>
                      </p:stCondLst>
                      <p:childTnLst>
                        <p:par>
                          <p:cTn id="81" fill="hold">
                            <p:stCondLst>
                              <p:cond delay="0"/>
                            </p:stCondLst>
                            <p:childTnLst>
                              <p:par>
                                <p:cTn id="82" presetID="26" presetClass="entr" presetSubtype="0" fill="hold" grpId="0" nodeType="clickEffect">
                                  <p:stCondLst>
                                    <p:cond delay="0"/>
                                  </p:stCondLst>
                                  <p:childTnLst>
                                    <p:set>
                                      <p:cBhvr>
                                        <p:cTn id="83" dur="1" fill="hold">
                                          <p:stCondLst>
                                            <p:cond delay="0"/>
                                          </p:stCondLst>
                                        </p:cTn>
                                        <p:tgtEl>
                                          <p:spTgt spid="6">
                                            <p:txEl>
                                              <p:pRg st="3" end="3"/>
                                            </p:txEl>
                                          </p:spTgt>
                                        </p:tgtEl>
                                        <p:attrNameLst>
                                          <p:attrName>style.visibility</p:attrName>
                                        </p:attrNameLst>
                                      </p:cBhvr>
                                      <p:to>
                                        <p:strVal val="visible"/>
                                      </p:to>
                                    </p:set>
                                    <p:animEffect transition="in" filter="wipe(down)">
                                      <p:cBhvr>
                                        <p:cTn id="84" dur="580">
                                          <p:stCondLst>
                                            <p:cond delay="0"/>
                                          </p:stCondLst>
                                        </p:cTn>
                                        <p:tgtEl>
                                          <p:spTgt spid="6">
                                            <p:txEl>
                                              <p:pRg st="3" end="3"/>
                                            </p:txEl>
                                          </p:spTgt>
                                        </p:tgtEl>
                                      </p:cBhvr>
                                    </p:animEffect>
                                    <p:anim calcmode="lin" valueType="num">
                                      <p:cBhvr>
                                        <p:cTn id="85" dur="1822" tmFilter="0,0; 0.14,0.36; 0.43,0.73; 0.71,0.91; 1.0,1.0">
                                          <p:stCondLst>
                                            <p:cond delay="0"/>
                                          </p:stCondLst>
                                        </p:cTn>
                                        <p:tgtEl>
                                          <p:spTgt spid="6">
                                            <p:txEl>
                                              <p:pRg st="3" end="3"/>
                                            </p:txEl>
                                          </p:spTgt>
                                        </p:tgtEl>
                                        <p:attrNameLst>
                                          <p:attrName>ppt_x</p:attrName>
                                        </p:attrNameLst>
                                      </p:cBhvr>
                                      <p:tavLst>
                                        <p:tav tm="0">
                                          <p:val>
                                            <p:strVal val="#ppt_x-0.25"/>
                                          </p:val>
                                        </p:tav>
                                        <p:tav tm="100000">
                                          <p:val>
                                            <p:strVal val="#ppt_x"/>
                                          </p:val>
                                        </p:tav>
                                      </p:tavLst>
                                    </p:anim>
                                    <p:anim calcmode="lin" valueType="num">
                                      <p:cBhvr>
                                        <p:cTn id="86" dur="664" tmFilter="0.0,0.0; 0.25,0.07; 0.50,0.2; 0.75,0.467; 1.0,1.0">
                                          <p:stCondLst>
                                            <p:cond delay="0"/>
                                          </p:stCondLst>
                                        </p:cTn>
                                        <p:tgtEl>
                                          <p:spTgt spid="6">
                                            <p:txEl>
                                              <p:pRg st="3" end="3"/>
                                            </p:txEl>
                                          </p:spTgt>
                                        </p:tgtEl>
                                        <p:attrNameLst>
                                          <p:attrName>ppt_y</p:attrName>
                                        </p:attrNameLst>
                                      </p:cBhvr>
                                      <p:tavLst>
                                        <p:tav tm="0" fmla="#ppt_y-sin(pi*$)/3">
                                          <p:val>
                                            <p:fltVal val="0.5"/>
                                          </p:val>
                                        </p:tav>
                                        <p:tav tm="100000">
                                          <p:val>
                                            <p:fltVal val="1"/>
                                          </p:val>
                                        </p:tav>
                                      </p:tavLst>
                                    </p:anim>
                                    <p:anim calcmode="lin" valueType="num">
                                      <p:cBhvr>
                                        <p:cTn id="87" dur="664" tmFilter="0, 0; 0.125,0.2665; 0.25,0.4; 0.375,0.465; 0.5,0.5;  0.625,0.535; 0.75,0.6; 0.875,0.7335; 1,1">
                                          <p:stCondLst>
                                            <p:cond delay="664"/>
                                          </p:stCondLst>
                                        </p:cTn>
                                        <p:tgtEl>
                                          <p:spTgt spid="6">
                                            <p:txEl>
                                              <p:pRg st="3" end="3"/>
                                            </p:txEl>
                                          </p:spTgt>
                                        </p:tgtEl>
                                        <p:attrNameLst>
                                          <p:attrName>ppt_y</p:attrName>
                                        </p:attrNameLst>
                                      </p:cBhvr>
                                      <p:tavLst>
                                        <p:tav tm="0" fmla="#ppt_y-sin(pi*$)/9">
                                          <p:val>
                                            <p:fltVal val="0"/>
                                          </p:val>
                                        </p:tav>
                                        <p:tav tm="100000">
                                          <p:val>
                                            <p:fltVal val="1"/>
                                          </p:val>
                                        </p:tav>
                                      </p:tavLst>
                                    </p:anim>
                                    <p:anim calcmode="lin" valueType="num">
                                      <p:cBhvr>
                                        <p:cTn id="88" dur="332" tmFilter="0, 0; 0.125,0.2665; 0.25,0.4; 0.375,0.465; 0.5,0.5;  0.625,0.535; 0.75,0.6; 0.875,0.7335; 1,1">
                                          <p:stCondLst>
                                            <p:cond delay="1324"/>
                                          </p:stCondLst>
                                        </p:cTn>
                                        <p:tgtEl>
                                          <p:spTgt spid="6">
                                            <p:txEl>
                                              <p:pRg st="3" end="3"/>
                                            </p:txEl>
                                          </p:spTgt>
                                        </p:tgtEl>
                                        <p:attrNameLst>
                                          <p:attrName>ppt_y</p:attrName>
                                        </p:attrNameLst>
                                      </p:cBhvr>
                                      <p:tavLst>
                                        <p:tav tm="0" fmla="#ppt_y-sin(pi*$)/27">
                                          <p:val>
                                            <p:fltVal val="0"/>
                                          </p:val>
                                        </p:tav>
                                        <p:tav tm="100000">
                                          <p:val>
                                            <p:fltVal val="1"/>
                                          </p:val>
                                        </p:tav>
                                      </p:tavLst>
                                    </p:anim>
                                    <p:anim calcmode="lin" valueType="num">
                                      <p:cBhvr>
                                        <p:cTn id="89" dur="164" tmFilter="0, 0; 0.125,0.2665; 0.25,0.4; 0.375,0.465; 0.5,0.5;  0.625,0.535; 0.75,0.6; 0.875,0.7335; 1,1">
                                          <p:stCondLst>
                                            <p:cond delay="1656"/>
                                          </p:stCondLst>
                                        </p:cTn>
                                        <p:tgtEl>
                                          <p:spTgt spid="6">
                                            <p:txEl>
                                              <p:pRg st="3" end="3"/>
                                            </p:txEl>
                                          </p:spTgt>
                                        </p:tgtEl>
                                        <p:attrNameLst>
                                          <p:attrName>ppt_y</p:attrName>
                                        </p:attrNameLst>
                                      </p:cBhvr>
                                      <p:tavLst>
                                        <p:tav tm="0" fmla="#ppt_y-sin(pi*$)/81">
                                          <p:val>
                                            <p:fltVal val="0"/>
                                          </p:val>
                                        </p:tav>
                                        <p:tav tm="100000">
                                          <p:val>
                                            <p:fltVal val="1"/>
                                          </p:val>
                                        </p:tav>
                                      </p:tavLst>
                                    </p:anim>
                                    <p:animScale>
                                      <p:cBhvr>
                                        <p:cTn id="90" dur="26">
                                          <p:stCondLst>
                                            <p:cond delay="650"/>
                                          </p:stCondLst>
                                        </p:cTn>
                                        <p:tgtEl>
                                          <p:spTgt spid="6">
                                            <p:txEl>
                                              <p:pRg st="3" end="3"/>
                                            </p:txEl>
                                          </p:spTgt>
                                        </p:tgtEl>
                                      </p:cBhvr>
                                      <p:to x="100000" y="60000"/>
                                    </p:animScale>
                                    <p:animScale>
                                      <p:cBhvr>
                                        <p:cTn id="91" dur="166" decel="50000">
                                          <p:stCondLst>
                                            <p:cond delay="676"/>
                                          </p:stCondLst>
                                        </p:cTn>
                                        <p:tgtEl>
                                          <p:spTgt spid="6">
                                            <p:txEl>
                                              <p:pRg st="3" end="3"/>
                                            </p:txEl>
                                          </p:spTgt>
                                        </p:tgtEl>
                                      </p:cBhvr>
                                      <p:to x="100000" y="100000"/>
                                    </p:animScale>
                                    <p:animScale>
                                      <p:cBhvr>
                                        <p:cTn id="92" dur="26">
                                          <p:stCondLst>
                                            <p:cond delay="1312"/>
                                          </p:stCondLst>
                                        </p:cTn>
                                        <p:tgtEl>
                                          <p:spTgt spid="6">
                                            <p:txEl>
                                              <p:pRg st="3" end="3"/>
                                            </p:txEl>
                                          </p:spTgt>
                                        </p:tgtEl>
                                      </p:cBhvr>
                                      <p:to x="100000" y="80000"/>
                                    </p:animScale>
                                    <p:animScale>
                                      <p:cBhvr>
                                        <p:cTn id="93" dur="166" decel="50000">
                                          <p:stCondLst>
                                            <p:cond delay="1338"/>
                                          </p:stCondLst>
                                        </p:cTn>
                                        <p:tgtEl>
                                          <p:spTgt spid="6">
                                            <p:txEl>
                                              <p:pRg st="3" end="3"/>
                                            </p:txEl>
                                          </p:spTgt>
                                        </p:tgtEl>
                                      </p:cBhvr>
                                      <p:to x="100000" y="100000"/>
                                    </p:animScale>
                                    <p:animScale>
                                      <p:cBhvr>
                                        <p:cTn id="94" dur="26">
                                          <p:stCondLst>
                                            <p:cond delay="1642"/>
                                          </p:stCondLst>
                                        </p:cTn>
                                        <p:tgtEl>
                                          <p:spTgt spid="6">
                                            <p:txEl>
                                              <p:pRg st="3" end="3"/>
                                            </p:txEl>
                                          </p:spTgt>
                                        </p:tgtEl>
                                      </p:cBhvr>
                                      <p:to x="100000" y="90000"/>
                                    </p:animScale>
                                    <p:animScale>
                                      <p:cBhvr>
                                        <p:cTn id="95" dur="166" decel="50000">
                                          <p:stCondLst>
                                            <p:cond delay="1668"/>
                                          </p:stCondLst>
                                        </p:cTn>
                                        <p:tgtEl>
                                          <p:spTgt spid="6">
                                            <p:txEl>
                                              <p:pRg st="3" end="3"/>
                                            </p:txEl>
                                          </p:spTgt>
                                        </p:tgtEl>
                                      </p:cBhvr>
                                      <p:to x="100000" y="100000"/>
                                    </p:animScale>
                                    <p:animScale>
                                      <p:cBhvr>
                                        <p:cTn id="96" dur="26">
                                          <p:stCondLst>
                                            <p:cond delay="1808"/>
                                          </p:stCondLst>
                                        </p:cTn>
                                        <p:tgtEl>
                                          <p:spTgt spid="6">
                                            <p:txEl>
                                              <p:pRg st="3" end="3"/>
                                            </p:txEl>
                                          </p:spTgt>
                                        </p:tgtEl>
                                      </p:cBhvr>
                                      <p:to x="100000" y="95000"/>
                                    </p:animScale>
                                    <p:animScale>
                                      <p:cBhvr>
                                        <p:cTn id="97" dur="166" decel="50000">
                                          <p:stCondLst>
                                            <p:cond delay="1834"/>
                                          </p:stCondLst>
                                        </p:cTn>
                                        <p:tgtEl>
                                          <p:spTgt spid="6">
                                            <p:txEl>
                                              <p:pRg st="3" end="3"/>
                                            </p:txEl>
                                          </p:spTgt>
                                        </p:tgtEl>
                                      </p:cBhvr>
                                      <p:to x="100000" y="100000"/>
                                    </p:animScale>
                                  </p:childTnLst>
                                </p:cTn>
                              </p:par>
                            </p:childTnLst>
                          </p:cTn>
                        </p:par>
                      </p:childTnLst>
                    </p:cTn>
                  </p:par>
                  <p:par>
                    <p:cTn id="98" fill="hold">
                      <p:stCondLst>
                        <p:cond delay="indefinite"/>
                      </p:stCondLst>
                      <p:childTnLst>
                        <p:par>
                          <p:cTn id="99" fill="hold">
                            <p:stCondLst>
                              <p:cond delay="0"/>
                            </p:stCondLst>
                            <p:childTnLst>
                              <p:par>
                                <p:cTn id="100" presetID="26" presetClass="entr" presetSubtype="0" fill="hold" grpId="0" nodeType="clickEffect">
                                  <p:stCondLst>
                                    <p:cond delay="0"/>
                                  </p:stCondLst>
                                  <p:childTnLst>
                                    <p:set>
                                      <p:cBhvr>
                                        <p:cTn id="101" dur="1" fill="hold">
                                          <p:stCondLst>
                                            <p:cond delay="0"/>
                                          </p:stCondLst>
                                        </p:cTn>
                                        <p:tgtEl>
                                          <p:spTgt spid="6">
                                            <p:txEl>
                                              <p:pRg st="4" end="4"/>
                                            </p:txEl>
                                          </p:spTgt>
                                        </p:tgtEl>
                                        <p:attrNameLst>
                                          <p:attrName>style.visibility</p:attrName>
                                        </p:attrNameLst>
                                      </p:cBhvr>
                                      <p:to>
                                        <p:strVal val="visible"/>
                                      </p:to>
                                    </p:set>
                                    <p:animEffect transition="in" filter="wipe(down)">
                                      <p:cBhvr>
                                        <p:cTn id="102" dur="580">
                                          <p:stCondLst>
                                            <p:cond delay="0"/>
                                          </p:stCondLst>
                                        </p:cTn>
                                        <p:tgtEl>
                                          <p:spTgt spid="6">
                                            <p:txEl>
                                              <p:pRg st="4" end="4"/>
                                            </p:txEl>
                                          </p:spTgt>
                                        </p:tgtEl>
                                      </p:cBhvr>
                                    </p:animEffect>
                                    <p:anim calcmode="lin" valueType="num">
                                      <p:cBhvr>
                                        <p:cTn id="103" dur="1822" tmFilter="0,0; 0.14,0.36; 0.43,0.73; 0.71,0.91; 1.0,1.0">
                                          <p:stCondLst>
                                            <p:cond delay="0"/>
                                          </p:stCondLst>
                                        </p:cTn>
                                        <p:tgtEl>
                                          <p:spTgt spid="6">
                                            <p:txEl>
                                              <p:pRg st="4" end="4"/>
                                            </p:txEl>
                                          </p:spTgt>
                                        </p:tgtEl>
                                        <p:attrNameLst>
                                          <p:attrName>ppt_x</p:attrName>
                                        </p:attrNameLst>
                                      </p:cBhvr>
                                      <p:tavLst>
                                        <p:tav tm="0">
                                          <p:val>
                                            <p:strVal val="#ppt_x-0.25"/>
                                          </p:val>
                                        </p:tav>
                                        <p:tav tm="100000">
                                          <p:val>
                                            <p:strVal val="#ppt_x"/>
                                          </p:val>
                                        </p:tav>
                                      </p:tavLst>
                                    </p:anim>
                                    <p:anim calcmode="lin" valueType="num">
                                      <p:cBhvr>
                                        <p:cTn id="104" dur="664" tmFilter="0.0,0.0; 0.25,0.07; 0.50,0.2; 0.75,0.467; 1.0,1.0">
                                          <p:stCondLst>
                                            <p:cond delay="0"/>
                                          </p:stCondLst>
                                        </p:cTn>
                                        <p:tgtEl>
                                          <p:spTgt spid="6">
                                            <p:txEl>
                                              <p:pRg st="4" end="4"/>
                                            </p:txEl>
                                          </p:spTgt>
                                        </p:tgtEl>
                                        <p:attrNameLst>
                                          <p:attrName>ppt_y</p:attrName>
                                        </p:attrNameLst>
                                      </p:cBhvr>
                                      <p:tavLst>
                                        <p:tav tm="0" fmla="#ppt_y-sin(pi*$)/3">
                                          <p:val>
                                            <p:fltVal val="0.5"/>
                                          </p:val>
                                        </p:tav>
                                        <p:tav tm="100000">
                                          <p:val>
                                            <p:fltVal val="1"/>
                                          </p:val>
                                        </p:tav>
                                      </p:tavLst>
                                    </p:anim>
                                    <p:anim calcmode="lin" valueType="num">
                                      <p:cBhvr>
                                        <p:cTn id="105" dur="664" tmFilter="0, 0; 0.125,0.2665; 0.25,0.4; 0.375,0.465; 0.5,0.5;  0.625,0.535; 0.75,0.6; 0.875,0.7335; 1,1">
                                          <p:stCondLst>
                                            <p:cond delay="664"/>
                                          </p:stCondLst>
                                        </p:cTn>
                                        <p:tgtEl>
                                          <p:spTgt spid="6">
                                            <p:txEl>
                                              <p:pRg st="4" end="4"/>
                                            </p:txEl>
                                          </p:spTgt>
                                        </p:tgtEl>
                                        <p:attrNameLst>
                                          <p:attrName>ppt_y</p:attrName>
                                        </p:attrNameLst>
                                      </p:cBhvr>
                                      <p:tavLst>
                                        <p:tav tm="0" fmla="#ppt_y-sin(pi*$)/9">
                                          <p:val>
                                            <p:fltVal val="0"/>
                                          </p:val>
                                        </p:tav>
                                        <p:tav tm="100000">
                                          <p:val>
                                            <p:fltVal val="1"/>
                                          </p:val>
                                        </p:tav>
                                      </p:tavLst>
                                    </p:anim>
                                    <p:anim calcmode="lin" valueType="num">
                                      <p:cBhvr>
                                        <p:cTn id="106" dur="332" tmFilter="0, 0; 0.125,0.2665; 0.25,0.4; 0.375,0.465; 0.5,0.5;  0.625,0.535; 0.75,0.6; 0.875,0.7335; 1,1">
                                          <p:stCondLst>
                                            <p:cond delay="1324"/>
                                          </p:stCondLst>
                                        </p:cTn>
                                        <p:tgtEl>
                                          <p:spTgt spid="6">
                                            <p:txEl>
                                              <p:pRg st="4" end="4"/>
                                            </p:txEl>
                                          </p:spTgt>
                                        </p:tgtEl>
                                        <p:attrNameLst>
                                          <p:attrName>ppt_y</p:attrName>
                                        </p:attrNameLst>
                                      </p:cBhvr>
                                      <p:tavLst>
                                        <p:tav tm="0" fmla="#ppt_y-sin(pi*$)/27">
                                          <p:val>
                                            <p:fltVal val="0"/>
                                          </p:val>
                                        </p:tav>
                                        <p:tav tm="100000">
                                          <p:val>
                                            <p:fltVal val="1"/>
                                          </p:val>
                                        </p:tav>
                                      </p:tavLst>
                                    </p:anim>
                                    <p:anim calcmode="lin" valueType="num">
                                      <p:cBhvr>
                                        <p:cTn id="107" dur="164" tmFilter="0, 0; 0.125,0.2665; 0.25,0.4; 0.375,0.465; 0.5,0.5;  0.625,0.535; 0.75,0.6; 0.875,0.7335; 1,1">
                                          <p:stCondLst>
                                            <p:cond delay="1656"/>
                                          </p:stCondLst>
                                        </p:cTn>
                                        <p:tgtEl>
                                          <p:spTgt spid="6">
                                            <p:txEl>
                                              <p:pRg st="4" end="4"/>
                                            </p:txEl>
                                          </p:spTgt>
                                        </p:tgtEl>
                                        <p:attrNameLst>
                                          <p:attrName>ppt_y</p:attrName>
                                        </p:attrNameLst>
                                      </p:cBhvr>
                                      <p:tavLst>
                                        <p:tav tm="0" fmla="#ppt_y-sin(pi*$)/81">
                                          <p:val>
                                            <p:fltVal val="0"/>
                                          </p:val>
                                        </p:tav>
                                        <p:tav tm="100000">
                                          <p:val>
                                            <p:fltVal val="1"/>
                                          </p:val>
                                        </p:tav>
                                      </p:tavLst>
                                    </p:anim>
                                    <p:animScale>
                                      <p:cBhvr>
                                        <p:cTn id="108" dur="26">
                                          <p:stCondLst>
                                            <p:cond delay="650"/>
                                          </p:stCondLst>
                                        </p:cTn>
                                        <p:tgtEl>
                                          <p:spTgt spid="6">
                                            <p:txEl>
                                              <p:pRg st="4" end="4"/>
                                            </p:txEl>
                                          </p:spTgt>
                                        </p:tgtEl>
                                      </p:cBhvr>
                                      <p:to x="100000" y="60000"/>
                                    </p:animScale>
                                    <p:animScale>
                                      <p:cBhvr>
                                        <p:cTn id="109" dur="166" decel="50000">
                                          <p:stCondLst>
                                            <p:cond delay="676"/>
                                          </p:stCondLst>
                                        </p:cTn>
                                        <p:tgtEl>
                                          <p:spTgt spid="6">
                                            <p:txEl>
                                              <p:pRg st="4" end="4"/>
                                            </p:txEl>
                                          </p:spTgt>
                                        </p:tgtEl>
                                      </p:cBhvr>
                                      <p:to x="100000" y="100000"/>
                                    </p:animScale>
                                    <p:animScale>
                                      <p:cBhvr>
                                        <p:cTn id="110" dur="26">
                                          <p:stCondLst>
                                            <p:cond delay="1312"/>
                                          </p:stCondLst>
                                        </p:cTn>
                                        <p:tgtEl>
                                          <p:spTgt spid="6">
                                            <p:txEl>
                                              <p:pRg st="4" end="4"/>
                                            </p:txEl>
                                          </p:spTgt>
                                        </p:tgtEl>
                                      </p:cBhvr>
                                      <p:to x="100000" y="80000"/>
                                    </p:animScale>
                                    <p:animScale>
                                      <p:cBhvr>
                                        <p:cTn id="111" dur="166" decel="50000">
                                          <p:stCondLst>
                                            <p:cond delay="1338"/>
                                          </p:stCondLst>
                                        </p:cTn>
                                        <p:tgtEl>
                                          <p:spTgt spid="6">
                                            <p:txEl>
                                              <p:pRg st="4" end="4"/>
                                            </p:txEl>
                                          </p:spTgt>
                                        </p:tgtEl>
                                      </p:cBhvr>
                                      <p:to x="100000" y="100000"/>
                                    </p:animScale>
                                    <p:animScale>
                                      <p:cBhvr>
                                        <p:cTn id="112" dur="26">
                                          <p:stCondLst>
                                            <p:cond delay="1642"/>
                                          </p:stCondLst>
                                        </p:cTn>
                                        <p:tgtEl>
                                          <p:spTgt spid="6">
                                            <p:txEl>
                                              <p:pRg st="4" end="4"/>
                                            </p:txEl>
                                          </p:spTgt>
                                        </p:tgtEl>
                                      </p:cBhvr>
                                      <p:to x="100000" y="90000"/>
                                    </p:animScale>
                                    <p:animScale>
                                      <p:cBhvr>
                                        <p:cTn id="113" dur="166" decel="50000">
                                          <p:stCondLst>
                                            <p:cond delay="1668"/>
                                          </p:stCondLst>
                                        </p:cTn>
                                        <p:tgtEl>
                                          <p:spTgt spid="6">
                                            <p:txEl>
                                              <p:pRg st="4" end="4"/>
                                            </p:txEl>
                                          </p:spTgt>
                                        </p:tgtEl>
                                      </p:cBhvr>
                                      <p:to x="100000" y="100000"/>
                                    </p:animScale>
                                    <p:animScale>
                                      <p:cBhvr>
                                        <p:cTn id="114" dur="26">
                                          <p:stCondLst>
                                            <p:cond delay="1808"/>
                                          </p:stCondLst>
                                        </p:cTn>
                                        <p:tgtEl>
                                          <p:spTgt spid="6">
                                            <p:txEl>
                                              <p:pRg st="4" end="4"/>
                                            </p:txEl>
                                          </p:spTgt>
                                        </p:tgtEl>
                                      </p:cBhvr>
                                      <p:to x="100000" y="95000"/>
                                    </p:animScale>
                                    <p:animScale>
                                      <p:cBhvr>
                                        <p:cTn id="115" dur="166" decel="50000">
                                          <p:stCondLst>
                                            <p:cond delay="1834"/>
                                          </p:stCondLst>
                                        </p:cTn>
                                        <p:tgtEl>
                                          <p:spTgt spid="6">
                                            <p:txEl>
                                              <p:pRg st="4" end="4"/>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build="p"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style>
          <a:lnRef idx="2">
            <a:schemeClr val="accent3">
              <a:shade val="50000"/>
            </a:schemeClr>
          </a:lnRef>
          <a:fillRef idx="1">
            <a:schemeClr val="accent3"/>
          </a:fillRef>
          <a:effectRef idx="0">
            <a:schemeClr val="accent3"/>
          </a:effectRef>
          <a:fontRef idx="minor">
            <a:schemeClr val="lt1"/>
          </a:fontRef>
        </p:style>
        <p:txBody>
          <a:bodyPr>
            <a:noAutofit/>
          </a:bodyPr>
          <a:lstStyle/>
          <a:p>
            <a:r>
              <a:rPr lang="ar-SA" sz="2800" b="1" dirty="0" smtClean="0">
                <a:cs typeface="Titr" pitchFamily="2" charset="-78"/>
              </a:rPr>
              <a:t>اختلاف در پذيرش سناريوهاي نانوحسگرها در هر بخش از صنعت</a:t>
            </a:r>
            <a:endParaRPr lang="en-US" sz="2800" dirty="0">
              <a:cs typeface="Titr" pitchFamily="2" charset="-78"/>
            </a:endParaRPr>
          </a:p>
        </p:txBody>
      </p:sp>
      <p:sp>
        <p:nvSpPr>
          <p:cNvPr id="3" name="Subtitle 2"/>
          <p:cNvSpPr>
            <a:spLocks noGrp="1"/>
          </p:cNvSpPr>
          <p:nvPr>
            <p:ph idx="1"/>
          </p:nvPr>
        </p:nvSpPr>
        <p:spPr>
          <a:xfrm>
            <a:off x="457200" y="1447800"/>
            <a:ext cx="8229600" cy="4953000"/>
          </a:xfrm>
        </p:spPr>
        <p:style>
          <a:lnRef idx="1">
            <a:schemeClr val="accent2"/>
          </a:lnRef>
          <a:fillRef idx="2">
            <a:schemeClr val="accent2"/>
          </a:fillRef>
          <a:effectRef idx="1">
            <a:schemeClr val="accent2"/>
          </a:effectRef>
          <a:fontRef idx="minor">
            <a:schemeClr val="dk1"/>
          </a:fontRef>
        </p:style>
        <p:txBody>
          <a:bodyPr>
            <a:noAutofit/>
          </a:bodyPr>
          <a:lstStyle/>
          <a:p>
            <a:pPr algn="r" rtl="1"/>
            <a:r>
              <a:rPr lang="ar-SA" sz="2400" b="1" dirty="0" smtClean="0"/>
              <a:t>بخش‌هاي عمده صنايع مختلف به منظور احتمال گسترش نانوحسگرها در آنجا</a:t>
            </a:r>
            <a:r>
              <a:rPr lang="fa-IR" sz="2400" b="1" dirty="0" smtClean="0"/>
              <a:t> با </a:t>
            </a:r>
            <a:r>
              <a:rPr lang="ar-SA" sz="2400" b="1" dirty="0" smtClean="0"/>
              <a:t> فاکتورهايي </a:t>
            </a:r>
            <a:r>
              <a:rPr lang="fa-IR" sz="2400" b="1" dirty="0" smtClean="0"/>
              <a:t>از قبیل</a:t>
            </a:r>
            <a:r>
              <a:rPr lang="ar-SA" sz="2400" b="1" dirty="0" smtClean="0"/>
              <a:t>: تمايل به پذيرش فناوري جديد، ميزان حساسيت به قيمت تمام‌شده، طول دوره توليد و مهمتر از همه توانايي منحصر به فرد نانوحسگرها که باعث مي‌شود واحد به خصوصي به آنها احتياج مبرم پيدا کند</a:t>
            </a:r>
            <a:r>
              <a:rPr lang="fa-IR" sz="2400" b="1" dirty="0" smtClean="0"/>
              <a:t> مورد بررسی قرار گرفتند.</a:t>
            </a:r>
            <a:r>
              <a:rPr lang="ar-SA" sz="2400" b="1" dirty="0" smtClean="0"/>
              <a:t> زمان انتظار براي پذيرش نانوحسگرها بسيار متفاوت است. </a:t>
            </a:r>
            <a:endParaRPr lang="fa-IR" sz="2400" b="1" dirty="0" smtClean="0"/>
          </a:p>
          <a:p>
            <a:pPr algn="r" rtl="1"/>
            <a:r>
              <a:rPr lang="ar-SA" sz="2400" b="1" dirty="0" smtClean="0"/>
              <a:t>مدت زماني که طول مي‌کشد تا نانوحسگرها توسط بخش‌هاي اجرايي پزشکي و نظامي پذيرفته شوند بسيار کوتاه است زيرا به حسگرهاي بسيار کوچک و بسيار حساس در اينگونه صنايع احتياج فراوان است. </a:t>
            </a:r>
            <a:endParaRPr lang="fa-IR" sz="2400" b="1" dirty="0" smtClean="0"/>
          </a:p>
          <a:p>
            <a:pPr algn="r" rtl="1"/>
            <a:r>
              <a:rPr lang="ar-SA" sz="2400" b="1" dirty="0" smtClean="0"/>
              <a:t> با اين حال پيش‌بيني مي‌شود در صنعت اتومبيل‌سازي پذيرش نانوحسگرها احتياج به زمان طولاني‌تري داشته باشد، زيرا کاربرد آنها در اين صنعت خيلي شفاف نيست و نيز شركت‌هاي اتومبيل‌سازي نسبت به قيمت تمام‌شده در مقايسه با صنايع ديگر حساس‌ترند</a:t>
            </a:r>
            <a:r>
              <a:rPr lang="fa-IR" sz="2400" b="1" dirty="0" smtClean="0"/>
              <a:t>.</a:t>
            </a:r>
            <a:endParaRPr lang="en-US" sz="2400" b="1" dirty="0">
              <a:solidFill>
                <a:srgbClr val="FFFF00"/>
              </a:solidFill>
            </a:endParaRPr>
          </a:p>
        </p:txBody>
      </p:sp>
      <p:sp>
        <p:nvSpPr>
          <p:cNvPr id="4" name="Slide Number Placeholder 3"/>
          <p:cNvSpPr>
            <a:spLocks noGrp="1"/>
          </p:cNvSpPr>
          <p:nvPr>
            <p:ph type="sldNum" sz="quarter" idx="12"/>
          </p:nvPr>
        </p:nvSpPr>
        <p:spPr/>
        <p:txBody>
          <a:bodyPr/>
          <a:lstStyle/>
          <a:p>
            <a:fld id="{509FDC25-0E83-47D6-B7D2-04F0A8E08648}" type="slidenum">
              <a:rPr lang="en-US" smtClean="0"/>
              <a:pPr/>
              <a:t>36</a:t>
            </a:fld>
            <a:endParaRPr lang="en-US" dirty="0"/>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fmla="#ppt_w*sin(2.5*pi*$)">
                                          <p:val>
                                            <p:fltVal val="0"/>
                                          </p:val>
                                        </p:tav>
                                        <p:tav tm="100000">
                                          <p:val>
                                            <p:fltVal val="1"/>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39" presetClass="entr" presetSubtype="0" accel="100000" fill="hold" grpId="0" nodeType="clickEffect">
                                  <p:stCondLst>
                                    <p:cond delay="0"/>
                                  </p:stCondLst>
                                  <p:childTnLst>
                                    <p:set>
                                      <p:cBhvr>
                                        <p:cTn id="12" dur="1" fill="hold">
                                          <p:stCondLst>
                                            <p:cond delay="0"/>
                                          </p:stCondLst>
                                        </p:cTn>
                                        <p:tgtEl>
                                          <p:spTgt spid="3">
                                            <p:bg/>
                                          </p:spTgt>
                                        </p:tgtEl>
                                        <p:attrNameLst>
                                          <p:attrName>style.visibility</p:attrName>
                                        </p:attrNameLst>
                                      </p:cBhvr>
                                      <p:to>
                                        <p:strVal val="visible"/>
                                      </p:to>
                                    </p:set>
                                    <p:anim calcmode="lin" valueType="num">
                                      <p:cBhvr>
                                        <p:cTn id="13" dur="500" fill="hold"/>
                                        <p:tgtEl>
                                          <p:spTgt spid="3">
                                            <p:bg/>
                                          </p:spTgt>
                                        </p:tgtEl>
                                        <p:attrNameLst>
                                          <p:attrName>ppt_h</p:attrName>
                                        </p:attrNameLst>
                                      </p:cBhvr>
                                      <p:tavLst>
                                        <p:tav tm="0">
                                          <p:val>
                                            <p:strVal val="#ppt_h/20"/>
                                          </p:val>
                                        </p:tav>
                                        <p:tav tm="50000">
                                          <p:val>
                                            <p:strVal val="#ppt_h/20"/>
                                          </p:val>
                                        </p:tav>
                                        <p:tav tm="100000">
                                          <p:val>
                                            <p:strVal val="#ppt_h"/>
                                          </p:val>
                                        </p:tav>
                                      </p:tavLst>
                                    </p:anim>
                                    <p:anim calcmode="lin" valueType="num">
                                      <p:cBhvr>
                                        <p:cTn id="14" dur="500" fill="hold"/>
                                        <p:tgtEl>
                                          <p:spTgt spid="3">
                                            <p:bg/>
                                          </p:spTgt>
                                        </p:tgtEl>
                                        <p:attrNameLst>
                                          <p:attrName>ppt_w</p:attrName>
                                        </p:attrNameLst>
                                      </p:cBhvr>
                                      <p:tavLst>
                                        <p:tav tm="0">
                                          <p:val>
                                            <p:strVal val="#ppt_w+.3"/>
                                          </p:val>
                                        </p:tav>
                                        <p:tav tm="50000">
                                          <p:val>
                                            <p:strVal val="#ppt_w+.3"/>
                                          </p:val>
                                        </p:tav>
                                        <p:tav tm="100000">
                                          <p:val>
                                            <p:strVal val="#ppt_w"/>
                                          </p:val>
                                        </p:tav>
                                      </p:tavLst>
                                    </p:anim>
                                    <p:anim calcmode="lin" valueType="num">
                                      <p:cBhvr>
                                        <p:cTn id="15" dur="500" fill="hold"/>
                                        <p:tgtEl>
                                          <p:spTgt spid="3">
                                            <p:bg/>
                                          </p:spTgt>
                                        </p:tgtEl>
                                        <p:attrNameLst>
                                          <p:attrName>ppt_x</p:attrName>
                                        </p:attrNameLst>
                                      </p:cBhvr>
                                      <p:tavLst>
                                        <p:tav tm="0">
                                          <p:val>
                                            <p:strVal val="#ppt_x-.3"/>
                                          </p:val>
                                        </p:tav>
                                        <p:tav tm="50000">
                                          <p:val>
                                            <p:strVal val="#ppt_x"/>
                                          </p:val>
                                        </p:tav>
                                        <p:tav tm="100000">
                                          <p:val>
                                            <p:strVal val="#ppt_x"/>
                                          </p:val>
                                        </p:tav>
                                      </p:tavLst>
                                    </p:anim>
                                    <p:anim calcmode="lin" valueType="num">
                                      <p:cBhvr>
                                        <p:cTn id="16" dur="500" fill="hold"/>
                                        <p:tgtEl>
                                          <p:spTgt spid="3">
                                            <p:bg/>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9" presetClass="entr" presetSubtype="0" accel="10000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 calcmode="lin" valueType="num">
                                      <p:cBhvr>
                                        <p:cTn id="21" dur="500" fill="hold"/>
                                        <p:tgtEl>
                                          <p:spTgt spid="3">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2" dur="500" fill="hold"/>
                                        <p:tgtEl>
                                          <p:spTgt spid="3">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3" dur="500" fill="hold"/>
                                        <p:tgtEl>
                                          <p:spTgt spid="3">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24"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9" presetClass="entr" presetSubtype="0" accel="100000" fill="hold" grpId="0" nodeType="clickEffect">
                                  <p:stCondLst>
                                    <p:cond delay="0"/>
                                  </p:stCondLst>
                                  <p:childTnLst>
                                    <p:set>
                                      <p:cBhvr>
                                        <p:cTn id="28" dur="1" fill="hold">
                                          <p:stCondLst>
                                            <p:cond delay="0"/>
                                          </p:stCondLst>
                                        </p:cTn>
                                        <p:tgtEl>
                                          <p:spTgt spid="3">
                                            <p:txEl>
                                              <p:pRg st="1" end="1"/>
                                            </p:txEl>
                                          </p:spTgt>
                                        </p:tgtEl>
                                        <p:attrNameLst>
                                          <p:attrName>style.visibility</p:attrName>
                                        </p:attrNameLst>
                                      </p:cBhvr>
                                      <p:to>
                                        <p:strVal val="visible"/>
                                      </p:to>
                                    </p:set>
                                    <p:anim calcmode="lin" valueType="num">
                                      <p:cBhvr>
                                        <p:cTn id="29" dur="500" fill="hold"/>
                                        <p:tgtEl>
                                          <p:spTgt spid="3">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0" dur="500" fill="hold"/>
                                        <p:tgtEl>
                                          <p:spTgt spid="3">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1" dur="500" fill="hold"/>
                                        <p:tgtEl>
                                          <p:spTgt spid="3">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32"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9" presetClass="entr" presetSubtype="0" accel="100000" fill="hold" grpId="0" nodeType="clickEffect">
                                  <p:stCondLst>
                                    <p:cond delay="0"/>
                                  </p:stCondLst>
                                  <p:childTnLst>
                                    <p:set>
                                      <p:cBhvr>
                                        <p:cTn id="36" dur="1" fill="hold">
                                          <p:stCondLst>
                                            <p:cond delay="0"/>
                                          </p:stCondLst>
                                        </p:cTn>
                                        <p:tgtEl>
                                          <p:spTgt spid="3">
                                            <p:txEl>
                                              <p:pRg st="2" end="2"/>
                                            </p:txEl>
                                          </p:spTgt>
                                        </p:tgtEl>
                                        <p:attrNameLst>
                                          <p:attrName>style.visibility</p:attrName>
                                        </p:attrNameLst>
                                      </p:cBhvr>
                                      <p:to>
                                        <p:strVal val="visible"/>
                                      </p:to>
                                    </p:set>
                                    <p:anim calcmode="lin" valueType="num">
                                      <p:cBhvr>
                                        <p:cTn id="37" dur="500" fill="hold"/>
                                        <p:tgtEl>
                                          <p:spTgt spid="3">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8" dur="500" fill="hold"/>
                                        <p:tgtEl>
                                          <p:spTgt spid="3">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9" dur="500" fill="hold"/>
                                        <p:tgtEl>
                                          <p:spTgt spid="3">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4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build="p"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r>
              <a:rPr lang="ar-SA" sz="3200" b="1" dirty="0" smtClean="0">
                <a:cs typeface="Titr" pitchFamily="2" charset="-78"/>
              </a:rPr>
              <a:t>وجود الگوي کاربرد براي حسگرها در هر بخش از صنعت</a:t>
            </a:r>
            <a:endParaRPr lang="en-US" sz="3200" dirty="0">
              <a:cs typeface="Titr" pitchFamily="2" charset="-78"/>
            </a:endParaRPr>
          </a:p>
        </p:txBody>
      </p:sp>
      <p:sp>
        <p:nvSpPr>
          <p:cNvPr id="6" name="Content Placeholder 5"/>
          <p:cNvSpPr>
            <a:spLocks noGrp="1"/>
          </p:cNvSpPr>
          <p:nvPr>
            <p:ph idx="1"/>
          </p:nvPr>
        </p:nvSpPr>
        <p:spPr/>
        <p:style>
          <a:lnRef idx="2">
            <a:schemeClr val="accent3">
              <a:shade val="50000"/>
            </a:schemeClr>
          </a:lnRef>
          <a:fillRef idx="1">
            <a:schemeClr val="accent3"/>
          </a:fillRef>
          <a:effectRef idx="0">
            <a:schemeClr val="accent3"/>
          </a:effectRef>
          <a:fontRef idx="minor">
            <a:schemeClr val="lt1"/>
          </a:fontRef>
        </p:style>
        <p:txBody>
          <a:bodyPr>
            <a:normAutofit fontScale="77500" lnSpcReduction="20000"/>
          </a:bodyPr>
          <a:lstStyle/>
          <a:p>
            <a:pPr algn="r" rtl="1"/>
            <a:r>
              <a:rPr lang="ar-SA" dirty="0" smtClean="0"/>
              <a:t>در بعضي از بخش‌هاي صنايع هم‌اکنون به صورت گسترده از حسگرها استفاده مي‌شود و احتمال دارد که نانوحسگرها بتوانند جايگزين حسگرهاي کنوني در اين صنعت شوند. اگر اين صنايع را قانع کرد که استفاده از نانوحسگرها توجيه اقتصادي دارد، آنها از نانوحسگرها استفاده</a:t>
            </a:r>
            <a:r>
              <a:rPr lang="fa-IR" dirty="0" smtClean="0"/>
              <a:t> می</a:t>
            </a:r>
            <a:r>
              <a:rPr lang="ar-SA" dirty="0" smtClean="0"/>
              <a:t> کنند.</a:t>
            </a:r>
            <a:endParaRPr lang="fa-IR" dirty="0" smtClean="0"/>
          </a:p>
          <a:p>
            <a:pPr algn="r" rtl="1"/>
            <a:r>
              <a:rPr lang="ar-SA" dirty="0" smtClean="0"/>
              <a:t>در بخش‌هاي ديگر، ايدة استفاده از تعداد زيادي حسگر ممکن است ايدة تازه‌اي باشد. </a:t>
            </a:r>
            <a:r>
              <a:rPr lang="fa-IR" dirty="0" smtClean="0"/>
              <a:t>مانند </a:t>
            </a:r>
            <a:r>
              <a:rPr lang="ar-SA" dirty="0" smtClean="0"/>
              <a:t>بخش فناوري اطلاعات است. در اينجا هم مشتريان و هم عرضه‌کنندگان به اهميت نقش نانوحسگرها در موفقيت اقتصادي گسترده رايانه‌ها پي مي‌برند.</a:t>
            </a:r>
            <a:endParaRPr lang="fa-IR" dirty="0" smtClean="0"/>
          </a:p>
          <a:p>
            <a:pPr algn="r" rtl="1"/>
            <a:r>
              <a:rPr lang="ar-SA" dirty="0" smtClean="0"/>
              <a:t> همچنين الگوي استفاده از انواع حسگرها مي‌بايست در نظر گرفته شود. نانوحسگرهايي که به عنوان آشکارکننده گازها به کار مي‌روند ممکن است در بسياري از بخش‌هاي صنعت جايي براي خود باز کنند ولي</a:t>
            </a:r>
            <a:r>
              <a:rPr lang="fa-IR" dirty="0" smtClean="0"/>
              <a:t> </a:t>
            </a:r>
            <a:r>
              <a:rPr lang="ar-SA" dirty="0" smtClean="0"/>
              <a:t>نانوحسگر</a:t>
            </a:r>
            <a:r>
              <a:rPr lang="fa-IR" dirty="0" smtClean="0"/>
              <a:t> </a:t>
            </a:r>
            <a:r>
              <a:rPr lang="ar-SA" dirty="0" smtClean="0"/>
              <a:t>هاي تشعشعي بيشتر براي بخش‌هاي انرژي و نظامي مفيد هستند و نقش ضعيف‌تري را در فناوري اطلاعات بازي مي‌کنند.</a:t>
            </a:r>
            <a:endParaRPr lang="en-US" dirty="0" smtClean="0"/>
          </a:p>
          <a:p>
            <a:pPr algn="r" rtl="1"/>
            <a:endParaRPr lang="en-US" dirty="0"/>
          </a:p>
        </p:txBody>
      </p:sp>
      <p:sp>
        <p:nvSpPr>
          <p:cNvPr id="4" name="Slide Number Placeholder 3"/>
          <p:cNvSpPr>
            <a:spLocks noGrp="1"/>
          </p:cNvSpPr>
          <p:nvPr>
            <p:ph type="sldNum" sz="quarter" idx="12"/>
          </p:nvPr>
        </p:nvSpPr>
        <p:spPr/>
        <p:txBody>
          <a:bodyPr/>
          <a:lstStyle/>
          <a:p>
            <a:fld id="{509FDC25-0E83-47D6-B7D2-04F0A8E08648}" type="slidenum">
              <a:rPr lang="en-US" smtClean="0"/>
              <a:pPr/>
              <a:t>37</a:t>
            </a:fld>
            <a:endParaRPr lang="en-US"/>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6">
                                            <p:bg/>
                                          </p:spTgt>
                                        </p:tgtEl>
                                        <p:attrNameLst>
                                          <p:attrName>style.visibility</p:attrName>
                                        </p:attrNameLst>
                                      </p:cBhvr>
                                      <p:to>
                                        <p:strVal val="visible"/>
                                      </p:to>
                                    </p:set>
                                    <p:anim calcmode="lin" valueType="num">
                                      <p:cBhvr>
                                        <p:cTn id="14" dur="500" fill="hold"/>
                                        <p:tgtEl>
                                          <p:spTgt spid="6">
                                            <p:bg/>
                                          </p:spTgt>
                                        </p:tgtEl>
                                        <p:attrNameLst>
                                          <p:attrName>ppt_w</p:attrName>
                                        </p:attrNameLst>
                                      </p:cBhvr>
                                      <p:tavLst>
                                        <p:tav tm="0">
                                          <p:val>
                                            <p:fltVal val="0"/>
                                          </p:val>
                                        </p:tav>
                                        <p:tav tm="100000">
                                          <p:val>
                                            <p:strVal val="#ppt_w"/>
                                          </p:val>
                                        </p:tav>
                                      </p:tavLst>
                                    </p:anim>
                                    <p:anim calcmode="lin" valueType="num">
                                      <p:cBhvr>
                                        <p:cTn id="15" dur="500" fill="hold"/>
                                        <p:tgtEl>
                                          <p:spTgt spid="6">
                                            <p:bg/>
                                          </p:spTgt>
                                        </p:tgtEl>
                                        <p:attrNameLst>
                                          <p:attrName>ppt_h</p:attrName>
                                        </p:attrNameLst>
                                      </p:cBhvr>
                                      <p:tavLst>
                                        <p:tav tm="0">
                                          <p:val>
                                            <p:fltVal val="0"/>
                                          </p:val>
                                        </p:tav>
                                        <p:tav tm="100000">
                                          <p:val>
                                            <p:strVal val="#ppt_h"/>
                                          </p:val>
                                        </p:tav>
                                      </p:tavLst>
                                    </p:anim>
                                    <p:animEffect transition="in" filter="fade">
                                      <p:cBhvr>
                                        <p:cTn id="16" dur="500"/>
                                        <p:tgtEl>
                                          <p:spTgt spid="6">
                                            <p:bg/>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 calcmode="lin" valueType="num">
                                      <p:cBhvr>
                                        <p:cTn id="21"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23" dur="500"/>
                                        <p:tgtEl>
                                          <p:spTgt spid="6">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6">
                                            <p:txEl>
                                              <p:pRg st="1" end="1"/>
                                            </p:txEl>
                                          </p:spTgt>
                                        </p:tgtEl>
                                        <p:attrNameLst>
                                          <p:attrName>style.visibility</p:attrName>
                                        </p:attrNameLst>
                                      </p:cBhvr>
                                      <p:to>
                                        <p:strVal val="visible"/>
                                      </p:to>
                                    </p:set>
                                    <p:anim calcmode="lin" valueType="num">
                                      <p:cBhvr>
                                        <p:cTn id="28" dur="500" fill="hold"/>
                                        <p:tgtEl>
                                          <p:spTgt spid="6">
                                            <p:txEl>
                                              <p:pRg st="1" end="1"/>
                                            </p:txEl>
                                          </p:spTgt>
                                        </p:tgtEl>
                                        <p:attrNameLst>
                                          <p:attrName>ppt_w</p:attrName>
                                        </p:attrNameLst>
                                      </p:cBhvr>
                                      <p:tavLst>
                                        <p:tav tm="0">
                                          <p:val>
                                            <p:fltVal val="0"/>
                                          </p:val>
                                        </p:tav>
                                        <p:tav tm="100000">
                                          <p:val>
                                            <p:strVal val="#ppt_w"/>
                                          </p:val>
                                        </p:tav>
                                      </p:tavLst>
                                    </p:anim>
                                    <p:anim calcmode="lin" valueType="num">
                                      <p:cBhvr>
                                        <p:cTn id="29" dur="500" fill="hold"/>
                                        <p:tgtEl>
                                          <p:spTgt spid="6">
                                            <p:txEl>
                                              <p:pRg st="1" end="1"/>
                                            </p:txEl>
                                          </p:spTgt>
                                        </p:tgtEl>
                                        <p:attrNameLst>
                                          <p:attrName>ppt_h</p:attrName>
                                        </p:attrNameLst>
                                      </p:cBhvr>
                                      <p:tavLst>
                                        <p:tav tm="0">
                                          <p:val>
                                            <p:fltVal val="0"/>
                                          </p:val>
                                        </p:tav>
                                        <p:tav tm="100000">
                                          <p:val>
                                            <p:strVal val="#ppt_h"/>
                                          </p:val>
                                        </p:tav>
                                      </p:tavLst>
                                    </p:anim>
                                    <p:animEffect transition="in" filter="fade">
                                      <p:cBhvr>
                                        <p:cTn id="30" dur="500"/>
                                        <p:tgtEl>
                                          <p:spTgt spid="6">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6">
                                            <p:txEl>
                                              <p:pRg st="2" end="2"/>
                                            </p:txEl>
                                          </p:spTgt>
                                        </p:tgtEl>
                                        <p:attrNameLst>
                                          <p:attrName>style.visibility</p:attrName>
                                        </p:attrNameLst>
                                      </p:cBhvr>
                                      <p:to>
                                        <p:strVal val="visible"/>
                                      </p:to>
                                    </p:set>
                                    <p:anim calcmode="lin" valueType="num">
                                      <p:cBhvr>
                                        <p:cTn id="35" dur="500" fill="hold"/>
                                        <p:tgtEl>
                                          <p:spTgt spid="6">
                                            <p:txEl>
                                              <p:pRg st="2" end="2"/>
                                            </p:txEl>
                                          </p:spTgt>
                                        </p:tgtEl>
                                        <p:attrNameLst>
                                          <p:attrName>ppt_w</p:attrName>
                                        </p:attrNameLst>
                                      </p:cBhvr>
                                      <p:tavLst>
                                        <p:tav tm="0">
                                          <p:val>
                                            <p:fltVal val="0"/>
                                          </p:val>
                                        </p:tav>
                                        <p:tav tm="100000">
                                          <p:val>
                                            <p:strVal val="#ppt_w"/>
                                          </p:val>
                                        </p:tav>
                                      </p:tavLst>
                                    </p:anim>
                                    <p:anim calcmode="lin" valueType="num">
                                      <p:cBhvr>
                                        <p:cTn id="36" dur="500" fill="hold"/>
                                        <p:tgtEl>
                                          <p:spTgt spid="6">
                                            <p:txEl>
                                              <p:pRg st="2" end="2"/>
                                            </p:txEl>
                                          </p:spTgt>
                                        </p:tgtEl>
                                        <p:attrNameLst>
                                          <p:attrName>ppt_h</p:attrName>
                                        </p:attrNameLst>
                                      </p:cBhvr>
                                      <p:tavLst>
                                        <p:tav tm="0">
                                          <p:val>
                                            <p:fltVal val="0"/>
                                          </p:val>
                                        </p:tav>
                                        <p:tav tm="100000">
                                          <p:val>
                                            <p:strVal val="#ppt_h"/>
                                          </p:val>
                                        </p:tav>
                                      </p:tavLst>
                                    </p:anim>
                                    <p:animEffect transition="in" filter="fade">
                                      <p:cBhvr>
                                        <p:cTn id="3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build="p"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lumMod val="40000"/>
              <a:lumOff val="60000"/>
            </a:schemeClr>
          </a:solidFill>
        </p:spPr>
        <p:style>
          <a:lnRef idx="1">
            <a:schemeClr val="accent5"/>
          </a:lnRef>
          <a:fillRef idx="2">
            <a:schemeClr val="accent5"/>
          </a:fillRef>
          <a:effectRef idx="1">
            <a:schemeClr val="accent5"/>
          </a:effectRef>
          <a:fontRef idx="minor">
            <a:schemeClr val="dk1"/>
          </a:fontRef>
        </p:style>
        <p:txBody>
          <a:bodyPr>
            <a:normAutofit/>
          </a:bodyPr>
          <a:lstStyle/>
          <a:p>
            <a:r>
              <a:rPr lang="ar-SA" sz="2800" b="1" dirty="0" smtClean="0">
                <a:cs typeface="Titr" pitchFamily="2" charset="-78"/>
              </a:rPr>
              <a:t>تفاوت در توسة پلاتفرم‌هاي مختلف نانوتکنولوژي براي ساخت نانوحسگرها</a:t>
            </a:r>
            <a:endParaRPr lang="en-US" sz="2800" dirty="0">
              <a:cs typeface="Titr" pitchFamily="2" charset="-78"/>
            </a:endParaRPr>
          </a:p>
        </p:txBody>
      </p:sp>
      <p:sp>
        <p:nvSpPr>
          <p:cNvPr id="3" name="Content Placeholder 2"/>
          <p:cNvSpPr>
            <a:spLocks noGrp="1"/>
          </p:cNvSpPr>
          <p:nvPr>
            <p:ph idx="1"/>
          </p:nvPr>
        </p:nvSpPr>
        <p:spPr/>
        <p:style>
          <a:lnRef idx="2">
            <a:schemeClr val="accent3">
              <a:shade val="50000"/>
            </a:schemeClr>
          </a:lnRef>
          <a:fillRef idx="1">
            <a:schemeClr val="accent3"/>
          </a:fillRef>
          <a:effectRef idx="0">
            <a:schemeClr val="accent3"/>
          </a:effectRef>
          <a:fontRef idx="minor">
            <a:schemeClr val="lt1"/>
          </a:fontRef>
        </p:style>
        <p:txBody>
          <a:bodyPr>
            <a:normAutofit fontScale="70000" lnSpcReduction="20000"/>
          </a:bodyPr>
          <a:lstStyle/>
          <a:p>
            <a:pPr algn="r" rtl="1"/>
            <a:r>
              <a:rPr lang="ar-SA" b="1" dirty="0" smtClean="0"/>
              <a:t>در بسياري از نانوحسگرهاي امروزي، نانوذرات مختلف از انواع فلزهاي گران قيمت گرفته تا خاك رس به کار مي‌روند.</a:t>
            </a:r>
            <a:endParaRPr lang="fa-IR" b="1" dirty="0" smtClean="0"/>
          </a:p>
          <a:p>
            <a:pPr algn="r" rtl="1"/>
            <a:r>
              <a:rPr lang="ar-SA" b="1" dirty="0" smtClean="0"/>
              <a:t> در اين ميان مي‌توان گفت نانوحسگرهايي که فناوري آنها بر پايه اسپينترونيک و الکترونيک نانولوله‌اي مي‌باشند، در مراحل اوليه تجاري‌شدن قرار دارند.</a:t>
            </a:r>
            <a:endParaRPr lang="fa-IR" b="1" dirty="0" smtClean="0"/>
          </a:p>
          <a:p>
            <a:pPr algn="r" rtl="1"/>
            <a:r>
              <a:rPr lang="ar-SA" b="1" dirty="0" smtClean="0"/>
              <a:t> حسگرهاي مبتني بر نقاط کوانتومي نيز در انتهاي مسير فرآيند تجاري‌شدن قرار گرفته‌اند.</a:t>
            </a:r>
            <a:endParaRPr lang="fa-IR" b="1" dirty="0" smtClean="0"/>
          </a:p>
          <a:p>
            <a:pPr algn="r" rtl="1"/>
            <a:r>
              <a:rPr lang="ar-SA" b="1" dirty="0" smtClean="0"/>
              <a:t>با در نظر گرفتن فاکتورهاي فوق و جمع بندي آنها مي‌توان در هر بخش از صنعت، بازار خاصي را براي حسگرها به صورت تخميني در نظر گرفت و حتي اين امکان وجود دارد که بتوان پتانسيل‌هاي آينده نانوحسگرها را در هر بخش از صنعت با اعداد بيان کرد. نه تنها مي‌توان ميزان مصرف نانوحسگرها را در بخش‌هاي مختلف به‌دست آورد بلکه مي‌توان انواع حسگرهايي که بعدها توسط هر بخش به کار گرفته خواهند شد را تعيين کرد.</a:t>
            </a:r>
            <a:br>
              <a:rPr lang="ar-SA" b="1" dirty="0" smtClean="0"/>
            </a:br>
            <a:endParaRPr lang="en-US" b="1" dirty="0"/>
          </a:p>
        </p:txBody>
      </p:sp>
      <p:sp>
        <p:nvSpPr>
          <p:cNvPr id="4" name="Slide Number Placeholder 3"/>
          <p:cNvSpPr>
            <a:spLocks noGrp="1"/>
          </p:cNvSpPr>
          <p:nvPr>
            <p:ph type="sldNum" sz="quarter" idx="12"/>
          </p:nvPr>
        </p:nvSpPr>
        <p:spPr/>
        <p:txBody>
          <a:bodyPr/>
          <a:lstStyle/>
          <a:p>
            <a:fld id="{509FDC25-0E83-47D6-B7D2-04F0A8E08648}" type="slidenum">
              <a:rPr lang="en-US" smtClean="0"/>
              <a:pPr/>
              <a:t>38</a:t>
            </a:fld>
            <a:endParaRPr lang="en-US"/>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2"/>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2"/>
                                        </p:tgtEl>
                                        <p:attrNameLst>
                                          <p:attrName>ppt_y</p:attrName>
                                        </p:attrNameLst>
                                      </p:cBhvr>
                                      <p:tavLst>
                                        <p:tav tm="0">
                                          <p:val>
                                            <p:strVal val="#ppt_y"/>
                                          </p:val>
                                        </p:tav>
                                        <p:tav tm="100000">
                                          <p:val>
                                            <p:strVal val="#ppt_y"/>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bg/>
                                          </p:spTgt>
                                        </p:tgtEl>
                                        <p:attrNameLst>
                                          <p:attrName>style.visibility</p:attrName>
                                        </p:attrNameLst>
                                      </p:cBhvr>
                                      <p:to>
                                        <p:strVal val="visible"/>
                                      </p:to>
                                    </p:set>
                                    <p:animEffect transition="in" filter="fade">
                                      <p:cBhvr>
                                        <p:cTn id="15" dur="2000"/>
                                        <p:tgtEl>
                                          <p:spTgt spid="3">
                                            <p:bg/>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fade">
                                      <p:cBhvr>
                                        <p:cTn id="20" dur="2000"/>
                                        <p:tgtEl>
                                          <p:spTgt spid="3">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fade">
                                      <p:cBhvr>
                                        <p:cTn id="25" dur="2000"/>
                                        <p:tgtEl>
                                          <p:spTgt spid="3">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Effect transition="in" filter="fade">
                                      <p:cBhvr>
                                        <p:cTn id="30" dur="2000"/>
                                        <p:tgtEl>
                                          <p:spTgt spid="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6">
              <a:shade val="50000"/>
            </a:schemeClr>
          </a:lnRef>
          <a:fillRef idx="1">
            <a:schemeClr val="accent6"/>
          </a:fillRef>
          <a:effectRef idx="0">
            <a:schemeClr val="accent6"/>
          </a:effectRef>
          <a:fontRef idx="minor">
            <a:schemeClr val="lt1"/>
          </a:fontRef>
        </p:style>
        <p:txBody>
          <a:bodyPr/>
          <a:lstStyle/>
          <a:p>
            <a:r>
              <a:rPr lang="fa-IR" dirty="0" smtClean="0"/>
              <a:t>مساله زمان</a:t>
            </a:r>
            <a:endParaRPr lang="en-US" dirty="0"/>
          </a:p>
        </p:txBody>
      </p:sp>
      <p:sp>
        <p:nvSpPr>
          <p:cNvPr id="3" name="Content Placeholder 2"/>
          <p:cNvSpPr>
            <a:spLocks noGrp="1"/>
          </p:cNvSpPr>
          <p:nvPr>
            <p:ph idx="1"/>
          </p:nvPr>
        </p:nvSpPr>
        <p:spPr/>
        <p:style>
          <a:lnRef idx="2">
            <a:schemeClr val="accent5">
              <a:shade val="50000"/>
            </a:schemeClr>
          </a:lnRef>
          <a:fillRef idx="1">
            <a:schemeClr val="accent5"/>
          </a:fillRef>
          <a:effectRef idx="0">
            <a:schemeClr val="accent5"/>
          </a:effectRef>
          <a:fontRef idx="minor">
            <a:schemeClr val="lt1"/>
          </a:fontRef>
        </p:style>
        <p:txBody>
          <a:bodyPr>
            <a:noAutofit/>
          </a:bodyPr>
          <a:lstStyle/>
          <a:p>
            <a:pPr algn="r" rtl="1"/>
            <a:r>
              <a:rPr lang="ar-SA" sz="2000" dirty="0" smtClean="0"/>
              <a:t>مشکلات</a:t>
            </a:r>
            <a:r>
              <a:rPr lang="fa-IR" sz="2000" dirty="0" smtClean="0"/>
              <a:t> بازار نانوحسگرها</a:t>
            </a:r>
            <a:r>
              <a:rPr lang="ar-SA" sz="2000" dirty="0" smtClean="0"/>
              <a:t>، بيش از آن‌كه ناشي از فيزيك قضيه باشند، ناشي از نبود فناوري هستند. اين معضلات دقيقاً همان مواردي هستند که تجاري‌شدن بعضي از فناوري‌هاي جديد پيچيده را با مشکل مواجه کرده‌اند. اما اين مسائل با گذشت زمان حل خواهد شد. </a:t>
            </a:r>
            <a:endParaRPr lang="fa-IR" sz="2000" dirty="0" smtClean="0"/>
          </a:p>
          <a:p>
            <a:pPr algn="r" rtl="1"/>
            <a:r>
              <a:rPr lang="ar-SA" sz="2000" dirty="0" smtClean="0"/>
              <a:t>آنچه واقعاً مانع پيشرفت بازار نانوحسگرها شده است عدم وجود ايده مشخص و واضحي براي صنايع مي‌باشد که معلوم نمي‌کند به چه مقدار زمان احتياج است تا بازار اين وسايل رونق پيدا کند. اين امر به نوبه خود مشکل بزرگي را براي سرمايه‌دار‌هاي خطرپذير، بانک‌هاي سرمايه‌گذاري، کميته‌هاي شرکت‌هاي داخلي و سرمايه‌گذاران خصوصي ايجاد مي‌کند.</a:t>
            </a:r>
            <a:endParaRPr lang="fa-IR" sz="2000" dirty="0" smtClean="0"/>
          </a:p>
          <a:p>
            <a:pPr algn="r" rtl="1"/>
            <a:r>
              <a:rPr lang="ar-SA" sz="2000" dirty="0" smtClean="0"/>
              <a:t>موضوع زمان حصول نتيجه در سطوح مختلفي مورد تحليل قرار داده شده و اين نتيجه حاصل شده که به علت طبيعت خرد و متنوع بازار نانوحسگرها، پيداکردن جوابي براي مسأله زمان بسيار دشوار است.</a:t>
            </a:r>
            <a:endParaRPr lang="fa-IR" sz="2000" dirty="0" smtClean="0"/>
          </a:p>
          <a:p>
            <a:pPr algn="r" rtl="1"/>
            <a:r>
              <a:rPr lang="ar-SA" sz="2000" dirty="0" smtClean="0"/>
              <a:t> در بررسي رابطة زمان، بر اين باور هستيم که مي‌بايست پتانسيل هر کدام از مشتري‌ها را به شکل </a:t>
            </a:r>
            <a:r>
              <a:rPr lang="fa-IR" sz="2000" dirty="0" smtClean="0"/>
              <a:t>مناسب</a:t>
            </a:r>
            <a:r>
              <a:rPr lang="ar-SA" sz="2000" dirty="0" smtClean="0"/>
              <a:t> تحليل کنيم.</a:t>
            </a:r>
            <a:endParaRPr lang="en-US" sz="2000" dirty="0" smtClean="0"/>
          </a:p>
          <a:p>
            <a:pPr algn="r" rtl="1"/>
            <a:endParaRPr lang="en-US" sz="2000" dirty="0" smtClean="0"/>
          </a:p>
          <a:p>
            <a:pPr algn="r" rtl="1"/>
            <a:endParaRPr lang="en-US" sz="2000" dirty="0"/>
          </a:p>
        </p:txBody>
      </p:sp>
      <p:sp>
        <p:nvSpPr>
          <p:cNvPr id="4" name="Slide Number Placeholder 3"/>
          <p:cNvSpPr>
            <a:spLocks noGrp="1"/>
          </p:cNvSpPr>
          <p:nvPr>
            <p:ph type="sldNum" sz="quarter" idx="12"/>
          </p:nvPr>
        </p:nvSpPr>
        <p:spPr/>
        <p:txBody>
          <a:bodyPr/>
          <a:lstStyle/>
          <a:p>
            <a:fld id="{509FDC25-0E83-47D6-B7D2-04F0A8E08648}" type="slidenum">
              <a:rPr lang="en-US" smtClean="0"/>
              <a:pPr/>
              <a:t>39</a:t>
            </a:fld>
            <a:endParaRPr lang="en-US"/>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 calcmode="lin" valueType="num">
                                      <p:cBhvr>
                                        <p:cTn id="14" dur="1000" fill="hold"/>
                                        <p:tgtEl>
                                          <p:spTgt spid="3">
                                            <p:bg/>
                                          </p:spTgt>
                                        </p:tgtEl>
                                        <p:attrNameLst>
                                          <p:attrName>ppt_w</p:attrName>
                                        </p:attrNameLst>
                                      </p:cBhvr>
                                      <p:tavLst>
                                        <p:tav tm="0">
                                          <p:val>
                                            <p:fltVal val="0"/>
                                          </p:val>
                                        </p:tav>
                                        <p:tav tm="100000">
                                          <p:val>
                                            <p:strVal val="#ppt_w"/>
                                          </p:val>
                                        </p:tav>
                                      </p:tavLst>
                                    </p:anim>
                                    <p:anim calcmode="lin" valueType="num">
                                      <p:cBhvr>
                                        <p:cTn id="15" dur="1000" fill="hold"/>
                                        <p:tgtEl>
                                          <p:spTgt spid="3">
                                            <p:bg/>
                                          </p:spTgt>
                                        </p:tgtEl>
                                        <p:attrNameLst>
                                          <p:attrName>ppt_h</p:attrName>
                                        </p:attrNameLst>
                                      </p:cBhvr>
                                      <p:tavLst>
                                        <p:tav tm="0">
                                          <p:val>
                                            <p:fltVal val="0"/>
                                          </p:val>
                                        </p:tav>
                                        <p:tav tm="100000">
                                          <p:val>
                                            <p:strVal val="#ppt_h"/>
                                          </p:val>
                                        </p:tav>
                                      </p:tavLst>
                                    </p:anim>
                                    <p:animEffect transition="in" filter="fade">
                                      <p:cBhvr>
                                        <p:cTn id="16" dur="1000"/>
                                        <p:tgtEl>
                                          <p:spTgt spid="3">
                                            <p:bg/>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 calcmode="lin" valueType="num">
                                      <p:cBhvr>
                                        <p:cTn id="21"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2" dur="1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23" dur="1000"/>
                                        <p:tgtEl>
                                          <p:spTgt spid="3">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 calcmode="lin" valueType="num">
                                      <p:cBhvr>
                                        <p:cTn id="28"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9" dur="10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30" dur="1000"/>
                                        <p:tgtEl>
                                          <p:spTgt spid="3">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 calcmode="lin" valueType="num">
                                      <p:cBhvr>
                                        <p:cTn id="35"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6" dur="10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37" dur="1000"/>
                                        <p:tgtEl>
                                          <p:spTgt spid="3">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0" fill="hold" grpId="0" nodeType="click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 calcmode="lin" valueType="num">
                                      <p:cBhvr>
                                        <p:cTn id="42"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43" dur="10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44"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8229600" cy="1143000"/>
          </a:xfrm>
          <a:solidFill>
            <a:schemeClr val="tx2">
              <a:lumMod val="10000"/>
            </a:schemeClr>
          </a:solidFill>
        </p:spPr>
        <p:txBody>
          <a:bodyPr>
            <a:normAutofit/>
          </a:bodyPr>
          <a:lstStyle/>
          <a:p>
            <a:pPr rtl="1"/>
            <a:r>
              <a:rPr lang="ar-SA" sz="3200" b="1" dirty="0" smtClean="0"/>
              <a:t>حسگرها</a:t>
            </a:r>
            <a:endParaRPr lang="en-US" sz="3200" b="1" dirty="0">
              <a:solidFill>
                <a:srgbClr val="FFFF00"/>
              </a:solidFill>
              <a:cs typeface="B Titr" pitchFamily="2" charset="-78"/>
            </a:endParaRPr>
          </a:p>
        </p:txBody>
      </p:sp>
      <p:sp>
        <p:nvSpPr>
          <p:cNvPr id="3" name="TextBox 2"/>
          <p:cNvSpPr txBox="1"/>
          <p:nvPr/>
        </p:nvSpPr>
        <p:spPr>
          <a:xfrm>
            <a:off x="990600" y="1621334"/>
            <a:ext cx="7620000" cy="5478423"/>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marL="3175" indent="-3175" algn="just" rtl="1"/>
            <a:endParaRPr lang="fa-IR" sz="2800" b="1" dirty="0" smtClean="0">
              <a:cs typeface="B Nazanin" pitchFamily="2" charset="-78"/>
            </a:endParaRPr>
          </a:p>
          <a:p>
            <a:pPr marL="3175" indent="-3175" algn="just" rtl="1">
              <a:lnSpc>
                <a:spcPct val="150000"/>
              </a:lnSpc>
              <a:buFont typeface="Arial" pitchFamily="34" charset="0"/>
              <a:buChar char="•"/>
            </a:pPr>
            <a:r>
              <a:rPr lang="fa-IR" sz="2800" b="1" dirty="0" smtClean="0">
                <a:cs typeface="B Nazanin" pitchFamily="2" charset="-78"/>
              </a:rPr>
              <a:t>حسگر چیست؟</a:t>
            </a:r>
          </a:p>
          <a:p>
            <a:pPr marL="3175" indent="-3175" algn="just" rtl="1">
              <a:lnSpc>
                <a:spcPct val="150000"/>
              </a:lnSpc>
              <a:buFont typeface="Arial" pitchFamily="34" charset="0"/>
              <a:buChar char="•"/>
            </a:pPr>
            <a:r>
              <a:rPr lang="ar-SA" sz="2800" b="1" dirty="0" smtClean="0"/>
              <a:t>حسگر وسيله اي است كه يك سيگنال يا يك اثر را دريافت مي كند و با يك سيگنال الكتريكي پاسخ مي دهد</a:t>
            </a:r>
            <a:r>
              <a:rPr lang="en-US" sz="2800" b="1" dirty="0" smtClean="0"/>
              <a:t>. </a:t>
            </a:r>
            <a:r>
              <a:rPr lang="ar-SA" sz="2800" b="1" dirty="0" smtClean="0"/>
              <a:t>طبق اين تعريف ، حسگر ر ا مي توان به عنوان يك تبديل كننده در نظر گرفت زيرا سيستمي است كه يك مقدار فيزيكي را به نوعي ديگر كه تابعي از مقدار اولي است ، تبديل مي كند</a:t>
            </a:r>
            <a:r>
              <a:rPr lang="fa-IR" sz="2800" b="1" dirty="0" smtClean="0"/>
              <a:t>.</a:t>
            </a:r>
          </a:p>
          <a:p>
            <a:pPr marL="3175" indent="-3175" algn="just" rtl="1">
              <a:lnSpc>
                <a:spcPct val="150000"/>
              </a:lnSpc>
              <a:buFont typeface="Arial" pitchFamily="34" charset="0"/>
              <a:buChar char="•"/>
            </a:pPr>
            <a:endParaRPr lang="en-US" sz="2800" b="1" dirty="0" smtClean="0">
              <a:cs typeface="B Nazanin" pitchFamily="2" charset="-78"/>
            </a:endParaRPr>
          </a:p>
          <a:p>
            <a:pPr algn="r" rtl="1"/>
            <a:endParaRPr lang="fa-IR" sz="2800" b="1" dirty="0" smtClean="0">
              <a:cs typeface="B Nazanin" pitchFamily="2" charset="-78"/>
            </a:endParaRPr>
          </a:p>
        </p:txBody>
      </p:sp>
      <p:graphicFrame>
        <p:nvGraphicFramePr>
          <p:cNvPr id="5" name="Object 4"/>
          <p:cNvGraphicFramePr>
            <a:graphicFrameLocks noChangeAspect="1"/>
          </p:cNvGraphicFramePr>
          <p:nvPr/>
        </p:nvGraphicFramePr>
        <p:xfrm>
          <a:off x="4514850" y="3321050"/>
          <a:ext cx="114300" cy="215900"/>
        </p:xfrm>
        <a:graphic>
          <a:graphicData uri="http://schemas.openxmlformats.org/presentationml/2006/ole">
            <p:oleObj spid="_x0000_s1027" name="Equation" r:id="rId3" imgW="114120" imgH="215640" progId="Equation.3">
              <p:embed/>
            </p:oleObj>
          </a:graphicData>
        </a:graphic>
      </p:graphicFrame>
      <p:sp>
        <p:nvSpPr>
          <p:cNvPr id="7" name="Slide Number Placeholder 6"/>
          <p:cNvSpPr>
            <a:spLocks noGrp="1"/>
          </p:cNvSpPr>
          <p:nvPr>
            <p:ph type="sldNum" sz="quarter" idx="12"/>
          </p:nvPr>
        </p:nvSpPr>
        <p:spPr/>
        <p:txBody>
          <a:bodyPr/>
          <a:lstStyle/>
          <a:p>
            <a:fld id="{509FDC25-0E83-47D6-B7D2-04F0A8E08648}" type="slidenum">
              <a:rPr lang="en-US" smtClean="0"/>
              <a:pPr/>
              <a:t>4</a:t>
            </a:fld>
            <a:endParaRPr lang="en-US" dirty="0"/>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ppt_w</p:attrName>
                                        </p:attrNameLst>
                                      </p:cBhvr>
                                      <p:tavLst>
                                        <p:tav tm="0" fmla="#ppt_w*sin(2.5*pi*$)">
                                          <p:val>
                                            <p:fltVal val="0"/>
                                          </p:val>
                                        </p:tav>
                                        <p:tav tm="100000">
                                          <p:val>
                                            <p:fltVal val="1"/>
                                          </p:val>
                                        </p:tav>
                                      </p:tavLst>
                                    </p:anim>
                                    <p:anim calcmode="lin" valueType="num">
                                      <p:cBhvr>
                                        <p:cTn id="9" dur="1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5"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1000" decel="50000" fill="hold">
                                          <p:stCondLst>
                                            <p:cond delay="0"/>
                                          </p:stCondLst>
                                        </p:cTn>
                                        <p:tgtEl>
                                          <p:spTgt spid="3"/>
                                        </p:tgtEl>
                                        <p:attrNameLst>
                                          <p:attrName>style.rotation</p:attrName>
                                        </p:attrNameLst>
                                      </p:cBhvr>
                                      <p:tavLst>
                                        <p:tav tm="0">
                                          <p:val>
                                            <p:fltVal val="-90"/>
                                          </p:val>
                                        </p:tav>
                                        <p:tav tm="100000">
                                          <p:val>
                                            <p:fltVal val="0"/>
                                          </p:val>
                                        </p:tav>
                                      </p:tavLst>
                                    </p:anim>
                                    <p:anim calcmode="lin" valueType="num">
                                      <p:cBhvr>
                                        <p:cTn id="15" dur="1000" decel="50000" fill="hold">
                                          <p:stCondLst>
                                            <p:cond delay="0"/>
                                          </p:stCondLst>
                                        </p:cTn>
                                        <p:tgtEl>
                                          <p:spTgt spid="3"/>
                                        </p:tgtEl>
                                        <p:attrNameLst>
                                          <p:attrName>ppt_w</p:attrName>
                                        </p:attrNameLst>
                                      </p:cBhvr>
                                      <p:tavLst>
                                        <p:tav tm="0">
                                          <p:val>
                                            <p:strVal val="#ppt_w"/>
                                          </p:val>
                                        </p:tav>
                                        <p:tav tm="100000">
                                          <p:val>
                                            <p:strVal val="#ppt_w*.05"/>
                                          </p:val>
                                        </p:tav>
                                      </p:tavLst>
                                    </p:anim>
                                    <p:anim calcmode="lin" valueType="num">
                                      <p:cBhvr>
                                        <p:cTn id="16" dur="1000" accel="50000" fill="hold">
                                          <p:stCondLst>
                                            <p:cond delay="1000"/>
                                          </p:stCondLst>
                                        </p:cTn>
                                        <p:tgtEl>
                                          <p:spTgt spid="3"/>
                                        </p:tgtEl>
                                        <p:attrNameLst>
                                          <p:attrName>ppt_w</p:attrName>
                                        </p:attrNameLst>
                                      </p:cBhvr>
                                      <p:tavLst>
                                        <p:tav tm="0">
                                          <p:val>
                                            <p:strVal val="#ppt_w*.05"/>
                                          </p:val>
                                        </p:tav>
                                        <p:tav tm="100000">
                                          <p:val>
                                            <p:strVal val="#ppt_w"/>
                                          </p:val>
                                        </p:tav>
                                      </p:tavLst>
                                    </p:anim>
                                    <p:anim calcmode="lin" valueType="num">
                                      <p:cBhvr>
                                        <p:cTn id="17" dur="2000" fill="hold"/>
                                        <p:tgtEl>
                                          <p:spTgt spid="3"/>
                                        </p:tgtEl>
                                        <p:attrNameLst>
                                          <p:attrName>ppt_h</p:attrName>
                                        </p:attrNameLst>
                                      </p:cBhvr>
                                      <p:tavLst>
                                        <p:tav tm="0">
                                          <p:val>
                                            <p:strVal val="#ppt_h"/>
                                          </p:val>
                                        </p:tav>
                                        <p:tav tm="100000">
                                          <p:val>
                                            <p:strVal val="#ppt_h"/>
                                          </p:val>
                                        </p:tav>
                                      </p:tavLst>
                                    </p:anim>
                                    <p:anim calcmode="lin" valueType="num">
                                      <p:cBhvr>
                                        <p:cTn id="18" dur="1000" decel="50000" fill="hold">
                                          <p:stCondLst>
                                            <p:cond delay="0"/>
                                          </p:stCondLst>
                                        </p:cTn>
                                        <p:tgtEl>
                                          <p:spTgt spid="3"/>
                                        </p:tgtEl>
                                        <p:attrNameLst>
                                          <p:attrName>ppt_x</p:attrName>
                                        </p:attrNameLst>
                                      </p:cBhvr>
                                      <p:tavLst>
                                        <p:tav tm="0">
                                          <p:val>
                                            <p:strVal val="#ppt_x+.4"/>
                                          </p:val>
                                        </p:tav>
                                        <p:tav tm="100000">
                                          <p:val>
                                            <p:strVal val="#ppt_x"/>
                                          </p:val>
                                        </p:tav>
                                      </p:tavLst>
                                    </p:anim>
                                    <p:anim calcmode="lin" valueType="num">
                                      <p:cBhvr>
                                        <p:cTn id="19" dur="1000" decel="50000" fill="hold">
                                          <p:stCondLst>
                                            <p:cond delay="0"/>
                                          </p:stCondLst>
                                        </p:cTn>
                                        <p:tgtEl>
                                          <p:spTgt spid="3"/>
                                        </p:tgtEl>
                                        <p:attrNameLst>
                                          <p:attrName>ppt_y</p:attrName>
                                        </p:attrNameLst>
                                      </p:cBhvr>
                                      <p:tavLst>
                                        <p:tav tm="0">
                                          <p:val>
                                            <p:strVal val="#ppt_y-.2"/>
                                          </p:val>
                                        </p:tav>
                                        <p:tav tm="100000">
                                          <p:val>
                                            <p:strVal val="#ppt_y+.1"/>
                                          </p:val>
                                        </p:tav>
                                      </p:tavLst>
                                    </p:anim>
                                    <p:anim calcmode="lin" valueType="num">
                                      <p:cBhvr>
                                        <p:cTn id="20" dur="1000" accel="50000" fill="hold">
                                          <p:stCondLst>
                                            <p:cond delay="1000"/>
                                          </p:stCondLst>
                                        </p:cTn>
                                        <p:tgtEl>
                                          <p:spTgt spid="3"/>
                                        </p:tgtEl>
                                        <p:attrNameLst>
                                          <p:attrName>ppt_y</p:attrName>
                                        </p:attrNameLst>
                                      </p:cBhvr>
                                      <p:tavLst>
                                        <p:tav tm="0">
                                          <p:val>
                                            <p:strVal val="#ppt_y+.1"/>
                                          </p:val>
                                        </p:tav>
                                        <p:tav tm="100000">
                                          <p:val>
                                            <p:strVal val="#ppt_y"/>
                                          </p:val>
                                        </p:tav>
                                      </p:tavLst>
                                    </p:anim>
                                    <p:animEffect transition="in" filter="fade">
                                      <p:cBhvr>
                                        <p:cTn id="21" dur="2000" decel="50000">
                                          <p:stCondLst>
                                            <p:cond delay="0"/>
                                          </p:stCondLst>
                                        </p:cTn>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3"/>
          </a:lnRef>
          <a:fillRef idx="1">
            <a:schemeClr val="lt1"/>
          </a:fillRef>
          <a:effectRef idx="0">
            <a:schemeClr val="accent3"/>
          </a:effectRef>
          <a:fontRef idx="minor">
            <a:schemeClr val="dk1"/>
          </a:fontRef>
        </p:style>
        <p:txBody>
          <a:bodyPr>
            <a:normAutofit/>
          </a:bodyPr>
          <a:lstStyle/>
          <a:p>
            <a:r>
              <a:rPr lang="fa-IR" sz="3200" dirty="0" smtClean="0">
                <a:cs typeface="Titr" pitchFamily="2" charset="-78"/>
              </a:rPr>
              <a:t>نتیجه بررسی اقتصادی</a:t>
            </a:r>
            <a:endParaRPr lang="en-US" sz="3200" dirty="0">
              <a:cs typeface="Titr" pitchFamily="2" charset="-78"/>
            </a:endParaRPr>
          </a:p>
        </p:txBody>
      </p:sp>
      <p:sp>
        <p:nvSpPr>
          <p:cNvPr id="3" name="Content Placeholder 2"/>
          <p:cNvSpPr>
            <a:spLocks noGrp="1"/>
          </p:cNvSpPr>
          <p:nvPr>
            <p:ph idx="1"/>
          </p:nvPr>
        </p:nvSpPr>
        <p:spPr>
          <a:xfrm>
            <a:off x="457200" y="1600200"/>
            <a:ext cx="8229600" cy="4724400"/>
          </a:xfrm>
        </p:spPr>
        <p:style>
          <a:lnRef idx="1">
            <a:schemeClr val="accent2"/>
          </a:lnRef>
          <a:fillRef idx="3">
            <a:schemeClr val="accent2"/>
          </a:fillRef>
          <a:effectRef idx="2">
            <a:schemeClr val="accent2"/>
          </a:effectRef>
          <a:fontRef idx="minor">
            <a:schemeClr val="lt1"/>
          </a:fontRef>
        </p:style>
        <p:txBody>
          <a:bodyPr>
            <a:noAutofit/>
          </a:bodyPr>
          <a:lstStyle/>
          <a:p>
            <a:pPr algn="r" rtl="1"/>
            <a:r>
              <a:rPr lang="ar-SA" sz="2400" b="1" dirty="0" smtClean="0"/>
              <a:t>با در نظر گرفتن فاکتورهاي فوق و جمع بندي آنها مي‌توان در هر بخش از صنعت، بازار خاصي را براي حسگرها به صورت تخميني در نظر گرفت و حتي اين امکان وجود دارد که بتوان پتانسيل‌هاي آينده نانوحسگرها را در هر بخش از صنعت با اعداد بيان کرد. نه تنها مي‌توان ميزان مصرف نانوحسگرها را در بخش‌هاي مختلف به‌دست آورد بلکه مي‌توان انواع حسگرهايي که بعدها توسط هر بخش به کار گرفته خواهند شد را تعيين کرد</a:t>
            </a:r>
            <a:r>
              <a:rPr lang="fa-IR" sz="2400" b="1" dirty="0" smtClean="0"/>
              <a:t>.</a:t>
            </a:r>
          </a:p>
          <a:p>
            <a:pPr algn="r" rtl="1"/>
            <a:r>
              <a:rPr lang="fa-IR" sz="2400" b="1" dirty="0" smtClean="0"/>
              <a:t>درنهایت از آنجایی که نانوحسگرها هزینه‌های خرید و اجرا را کاهش می‌دهند؛ ممکن است به‌کارگیری آنها به صورت آرایه‌ها و توده‌ها مقرون به صرفه باشد و همچنین بتوانند به شکل فراگیر و حتی اضافی در قطعات کاربرد پیدا کنند؛ به طوری‌که اگر یک نانوحسگر از کار بیفتد و از مدار خارج شود بتوان از آن صرف نظر کرد و ضریب امنیت در حد مطلوبی باقی بماند، زیرا تعداد </a:t>
            </a:r>
          </a:p>
          <a:p>
            <a:pPr algn="r" rtl="1">
              <a:buNone/>
            </a:pPr>
            <a:r>
              <a:rPr lang="fa-IR" sz="2400" b="1" dirty="0" smtClean="0"/>
              <a:t>         زیادی نانوحسگر دیگر در سیستم می‌توانند کار آن را به عهده بگیرند.</a:t>
            </a:r>
            <a:endParaRPr lang="en-US" sz="2400" b="1" dirty="0" smtClean="0"/>
          </a:p>
          <a:p>
            <a:pPr algn="r" rtl="1"/>
            <a:endParaRPr lang="en-US" sz="2400" b="1" dirty="0"/>
          </a:p>
        </p:txBody>
      </p:sp>
      <p:sp>
        <p:nvSpPr>
          <p:cNvPr id="4" name="Slide Number Placeholder 3"/>
          <p:cNvSpPr>
            <a:spLocks noGrp="1"/>
          </p:cNvSpPr>
          <p:nvPr>
            <p:ph type="sldNum" sz="quarter" idx="12"/>
          </p:nvPr>
        </p:nvSpPr>
        <p:spPr/>
        <p:txBody>
          <a:bodyPr/>
          <a:lstStyle/>
          <a:p>
            <a:fld id="{509FDC25-0E83-47D6-B7D2-04F0A8E08648}" type="slidenum">
              <a:rPr lang="en-US" smtClean="0"/>
              <a:pPr/>
              <a:t>40</a:t>
            </a:fld>
            <a:endParaRPr lang="en-US"/>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p:cTn id="12" dur="1000" fill="hold"/>
                                        <p:tgtEl>
                                          <p:spTgt spid="3">
                                            <p:bg/>
                                          </p:spTgt>
                                        </p:tgtEl>
                                        <p:attrNameLst>
                                          <p:attrName>ppt_w</p:attrName>
                                        </p:attrNameLst>
                                      </p:cBhvr>
                                      <p:tavLst>
                                        <p:tav tm="0">
                                          <p:val>
                                            <p:strVal val="#ppt_w*0.70"/>
                                          </p:val>
                                        </p:tav>
                                        <p:tav tm="100000">
                                          <p:val>
                                            <p:strVal val="#ppt_w"/>
                                          </p:val>
                                        </p:tav>
                                      </p:tavLst>
                                    </p:anim>
                                    <p:anim calcmode="lin" valueType="num">
                                      <p:cBhvr>
                                        <p:cTn id="13" dur="1000" fill="hold"/>
                                        <p:tgtEl>
                                          <p:spTgt spid="3">
                                            <p:bg/>
                                          </p:spTgt>
                                        </p:tgtEl>
                                        <p:attrNameLst>
                                          <p:attrName>ppt_h</p:attrName>
                                        </p:attrNameLst>
                                      </p:cBhvr>
                                      <p:tavLst>
                                        <p:tav tm="0">
                                          <p:val>
                                            <p:strVal val="#ppt_h"/>
                                          </p:val>
                                        </p:tav>
                                        <p:tav tm="100000">
                                          <p:val>
                                            <p:strVal val="#ppt_h"/>
                                          </p:val>
                                        </p:tav>
                                      </p:tavLst>
                                    </p:anim>
                                    <p:animEffect transition="in" filter="fade">
                                      <p:cBhvr>
                                        <p:cTn id="14" dur="10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p:cTn id="19"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20"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21" dur="1000"/>
                                        <p:tgtEl>
                                          <p:spTgt spid="3">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grpId="0"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 calcmode="lin" valueType="num">
                                      <p:cBhvr>
                                        <p:cTn id="26"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7"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8" dur="1000"/>
                                        <p:tgtEl>
                                          <p:spTgt spid="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grpId="0"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 calcmode="lin" valueType="num">
                                      <p:cBhvr>
                                        <p:cTn id="33"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34"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35"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228600"/>
            <a:ext cx="7391400" cy="990599"/>
          </a:xfrm>
        </p:spPr>
        <p:style>
          <a:lnRef idx="2">
            <a:schemeClr val="accent2">
              <a:shade val="50000"/>
            </a:schemeClr>
          </a:lnRef>
          <a:fillRef idx="1">
            <a:schemeClr val="accent2"/>
          </a:fillRef>
          <a:effectRef idx="0">
            <a:schemeClr val="accent2"/>
          </a:effectRef>
          <a:fontRef idx="minor">
            <a:schemeClr val="lt1"/>
          </a:fontRef>
        </p:style>
        <p:txBody>
          <a:bodyPr>
            <a:normAutofit/>
          </a:bodyPr>
          <a:lstStyle/>
          <a:p>
            <a:pPr rtl="1"/>
            <a:r>
              <a:rPr lang="ar-SA" sz="3200" b="1" dirty="0" smtClean="0"/>
              <a:t>موانع پيشرفت بازار نانوحسگرها</a:t>
            </a:r>
            <a:r>
              <a:rPr lang="ar-SA" sz="3200" dirty="0" smtClean="0"/>
              <a:t> </a:t>
            </a:r>
            <a:endParaRPr lang="en-US" sz="3000" b="1" dirty="0">
              <a:solidFill>
                <a:srgbClr val="FFFF00"/>
              </a:solidFill>
              <a:cs typeface="B Nazanin" pitchFamily="2" charset="-78"/>
            </a:endParaRPr>
          </a:p>
        </p:txBody>
      </p:sp>
      <p:sp>
        <p:nvSpPr>
          <p:cNvPr id="3" name="Subtitle 2"/>
          <p:cNvSpPr>
            <a:spLocks noGrp="1"/>
          </p:cNvSpPr>
          <p:nvPr>
            <p:ph type="subTitle" idx="1"/>
          </p:nvPr>
        </p:nvSpPr>
        <p:spPr>
          <a:xfrm>
            <a:off x="1143000" y="1600200"/>
            <a:ext cx="7239000" cy="5257800"/>
          </a:xfrm>
        </p:spPr>
        <p:style>
          <a:lnRef idx="1">
            <a:schemeClr val="accent1"/>
          </a:lnRef>
          <a:fillRef idx="2">
            <a:schemeClr val="accent1"/>
          </a:fillRef>
          <a:effectRef idx="1">
            <a:schemeClr val="accent1"/>
          </a:effectRef>
          <a:fontRef idx="minor">
            <a:schemeClr val="dk1"/>
          </a:fontRef>
        </p:style>
        <p:txBody>
          <a:bodyPr>
            <a:normAutofit/>
          </a:bodyPr>
          <a:lstStyle/>
          <a:p>
            <a:pPr algn="r" rtl="1"/>
            <a:r>
              <a:rPr lang="ar-SA" sz="2800" b="1" dirty="0" smtClean="0">
                <a:cs typeface="Titr" pitchFamily="2" charset="-78"/>
              </a:rPr>
              <a:t>1.قيمت بالاي مواد</a:t>
            </a:r>
            <a:endParaRPr lang="fa-IR" sz="2800" b="1" dirty="0" smtClean="0">
              <a:cs typeface="Titr" pitchFamily="2" charset="-78"/>
            </a:endParaRPr>
          </a:p>
          <a:p>
            <a:pPr algn="r" rtl="1"/>
            <a:r>
              <a:rPr lang="ar-SA" sz="2800" b="1" dirty="0" smtClean="0">
                <a:cs typeface="Titr" pitchFamily="2" charset="-78"/>
              </a:rPr>
              <a:t> 2.مشکلات توليد با پلاتفرم‌هاي مواد يا فناوري</a:t>
            </a:r>
            <a:endParaRPr lang="fa-IR" sz="2800" b="1" dirty="0" smtClean="0">
              <a:cs typeface="Titr" pitchFamily="2" charset="-78"/>
            </a:endParaRPr>
          </a:p>
          <a:p>
            <a:pPr algn="r" rtl="1"/>
            <a:r>
              <a:rPr lang="ar-SA" sz="2800" b="1" dirty="0" smtClean="0">
                <a:cs typeface="Titr" pitchFamily="2" charset="-78"/>
              </a:rPr>
              <a:t> 3.مشکلات ساخت مرتبط با نانوحسگرها</a:t>
            </a:r>
            <a:endParaRPr lang="fa-IR" sz="2800" b="1" dirty="0" smtClean="0">
              <a:cs typeface="Titr" pitchFamily="2" charset="-78"/>
            </a:endParaRPr>
          </a:p>
          <a:p>
            <a:pPr algn="r" rtl="1"/>
            <a:r>
              <a:rPr lang="ar-SA" sz="2800" b="1" dirty="0" smtClean="0">
                <a:cs typeface="Titr" pitchFamily="2" charset="-78"/>
              </a:rPr>
              <a:t> 4.عدم وجود ارتباط با دنياي واقعي</a:t>
            </a:r>
            <a:endParaRPr lang="fa-IR" sz="2800" b="1" dirty="0" smtClean="0">
              <a:cs typeface="Titr" pitchFamily="2" charset="-78"/>
            </a:endParaRPr>
          </a:p>
          <a:p>
            <a:pPr algn="r" rtl="1"/>
            <a:r>
              <a:rPr lang="ar-SA" sz="2800" b="1" dirty="0" smtClean="0">
                <a:cs typeface="Titr" pitchFamily="2" charset="-78"/>
              </a:rPr>
              <a:t> 5.مونتاژ نانوقطعات</a:t>
            </a:r>
            <a:r>
              <a:rPr lang="ar-SA" sz="2800" dirty="0" smtClean="0">
                <a:cs typeface="Titr" pitchFamily="2" charset="-78"/>
              </a:rPr>
              <a:t> </a:t>
            </a:r>
            <a:endParaRPr lang="en-US" sz="2600" dirty="0">
              <a:solidFill>
                <a:srgbClr val="FFC000"/>
              </a:solidFill>
              <a:cs typeface="Titr" pitchFamily="2" charset="-78"/>
            </a:endParaRPr>
          </a:p>
        </p:txBody>
      </p:sp>
      <p:sp>
        <p:nvSpPr>
          <p:cNvPr id="4" name="Slide Number Placeholder 3"/>
          <p:cNvSpPr>
            <a:spLocks noGrp="1"/>
          </p:cNvSpPr>
          <p:nvPr>
            <p:ph type="sldNum" sz="quarter" idx="12"/>
          </p:nvPr>
        </p:nvSpPr>
        <p:spPr/>
        <p:txBody>
          <a:bodyPr/>
          <a:lstStyle/>
          <a:p>
            <a:fld id="{509FDC25-0E83-47D6-B7D2-04F0A8E08648}" type="slidenum">
              <a:rPr lang="en-US" smtClean="0"/>
              <a:pPr/>
              <a:t>41</a:t>
            </a:fld>
            <a:endParaRPr lang="en-US"/>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set>
                                      <p:cBhvr>
                                        <p:cTn id="7" dur="228" fill="hold">
                                          <p:stCondLst>
                                            <p:cond delay="0"/>
                                          </p:stCondLst>
                                        </p:cTn>
                                        <p:tgtEl>
                                          <p:spTgt spid="2"/>
                                        </p:tgtEl>
                                        <p:attrNameLst>
                                          <p:attrName>style.rotation</p:attrName>
                                        </p:attrNameLst>
                                      </p:cBhvr>
                                      <p:to>
                                        <p:strVal val="-45.0"/>
                                      </p:to>
                                    </p:set>
                                    <p:anim calcmode="lin" valueType="num">
                                      <p:cBhvr>
                                        <p:cTn id="8" dur="228" fill="hold">
                                          <p:stCondLst>
                                            <p:cond delay="228"/>
                                          </p:stCondLst>
                                        </p:cTn>
                                        <p:tgtEl>
                                          <p:spTgt spid="2"/>
                                        </p:tgtEl>
                                        <p:attrNameLst>
                                          <p:attrName>style.rotation</p:attrName>
                                        </p:attrNameLst>
                                      </p:cBhvr>
                                      <p:tavLst>
                                        <p:tav tm="0">
                                          <p:val>
                                            <p:fltVal val="-45"/>
                                          </p:val>
                                        </p:tav>
                                        <p:tav tm="69900">
                                          <p:val>
                                            <p:fltVal val="45"/>
                                          </p:val>
                                        </p:tav>
                                        <p:tav tm="100000">
                                          <p:val>
                                            <p:fltVal val="0"/>
                                          </p:val>
                                        </p:tav>
                                      </p:tavLst>
                                    </p:anim>
                                    <p:anim calcmode="lin" valueType="num">
                                      <p:cBhvr>
                                        <p:cTn id="9" dur="228" fill="hold">
                                          <p:stCondLst>
                                            <p:cond delay="0"/>
                                          </p:stCondLst>
                                        </p:cTn>
                                        <p:tgtEl>
                                          <p:spTgt spid="2"/>
                                        </p:tgtEl>
                                        <p:attrNameLst>
                                          <p:attrName>ppt_y</p:attrName>
                                        </p:attrNameLst>
                                      </p:cBhvr>
                                      <p:tavLst>
                                        <p:tav tm="0">
                                          <p:val>
                                            <p:strVal val="#ppt_y-1"/>
                                          </p:val>
                                        </p:tav>
                                        <p:tav tm="100000">
                                          <p:val>
                                            <p:strVal val="#ppt_y-(0.354*#ppt_w-0.172*#ppt_h)"/>
                                          </p:val>
                                        </p:tav>
                                      </p:tavLst>
                                    </p:anim>
                                    <p:anim calcmode="lin" valueType="num">
                                      <p:cBhvr>
                                        <p:cTn id="10" dur="78" decel="50000" autoRev="1" fill="hold">
                                          <p:stCondLst>
                                            <p:cond delay="228"/>
                                          </p:stCondLst>
                                        </p:cTn>
                                        <p:tgtEl>
                                          <p:spTgt spid="2"/>
                                        </p:tgtEl>
                                        <p:attrNameLst>
                                          <p:attrName>ppt_y</p:attrName>
                                        </p:attrNameLst>
                                      </p:cBhvr>
                                      <p:tavLst>
                                        <p:tav tm="0">
                                          <p:val>
                                            <p:strVal val="#ppt_y-(0.354*#ppt_w-0.172*#ppt_h)"/>
                                          </p:val>
                                        </p:tav>
                                        <p:tav tm="100000">
                                          <p:val>
                                            <p:strVal val="#ppt_y-(0.354*#ppt_w-0.172*#ppt_h)-#ppt_h/2"/>
                                          </p:val>
                                        </p:tav>
                                      </p:tavLst>
                                    </p:anim>
                                    <p:anim calcmode="lin" valueType="num">
                                      <p:cBhvr>
                                        <p:cTn id="11" dur="68" fill="hold">
                                          <p:stCondLst>
                                            <p:cond delay="432"/>
                                          </p:stCondLst>
                                        </p:cTn>
                                        <p:tgtEl>
                                          <p:spTgt spid="2"/>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35" presetClass="entr" presetSubtype="0" fill="hold" grpId="0" nodeType="clickEffect">
                                  <p:stCondLst>
                                    <p:cond delay="0"/>
                                  </p:stCondLst>
                                  <p:childTnLst>
                                    <p:set>
                                      <p:cBhvr>
                                        <p:cTn id="15" dur="1" fill="hold">
                                          <p:stCondLst>
                                            <p:cond delay="0"/>
                                          </p:stCondLst>
                                        </p:cTn>
                                        <p:tgtEl>
                                          <p:spTgt spid="3">
                                            <p:bg/>
                                          </p:spTgt>
                                        </p:tgtEl>
                                        <p:attrNameLst>
                                          <p:attrName>style.visibility</p:attrName>
                                        </p:attrNameLst>
                                      </p:cBhvr>
                                      <p:to>
                                        <p:strVal val="visible"/>
                                      </p:to>
                                    </p:set>
                                    <p:animEffect transition="in" filter="fade">
                                      <p:cBhvr>
                                        <p:cTn id="16" dur="2000"/>
                                        <p:tgtEl>
                                          <p:spTgt spid="3">
                                            <p:bg/>
                                          </p:spTgt>
                                        </p:tgtEl>
                                      </p:cBhvr>
                                    </p:animEffect>
                                    <p:anim calcmode="lin" valueType="num">
                                      <p:cBhvr>
                                        <p:cTn id="17" dur="2000" fill="hold"/>
                                        <p:tgtEl>
                                          <p:spTgt spid="3">
                                            <p:bg/>
                                          </p:spTgt>
                                        </p:tgtEl>
                                        <p:attrNameLst>
                                          <p:attrName>style.rotation</p:attrName>
                                        </p:attrNameLst>
                                      </p:cBhvr>
                                      <p:tavLst>
                                        <p:tav tm="0">
                                          <p:val>
                                            <p:fltVal val="720"/>
                                          </p:val>
                                        </p:tav>
                                        <p:tav tm="100000">
                                          <p:val>
                                            <p:fltVal val="0"/>
                                          </p:val>
                                        </p:tav>
                                      </p:tavLst>
                                    </p:anim>
                                    <p:anim calcmode="lin" valueType="num">
                                      <p:cBhvr>
                                        <p:cTn id="18" dur="2000" fill="hold"/>
                                        <p:tgtEl>
                                          <p:spTgt spid="3">
                                            <p:bg/>
                                          </p:spTgt>
                                        </p:tgtEl>
                                        <p:attrNameLst>
                                          <p:attrName>ppt_h</p:attrName>
                                        </p:attrNameLst>
                                      </p:cBhvr>
                                      <p:tavLst>
                                        <p:tav tm="0">
                                          <p:val>
                                            <p:fltVal val="0"/>
                                          </p:val>
                                        </p:tav>
                                        <p:tav tm="100000">
                                          <p:val>
                                            <p:strVal val="#ppt_h"/>
                                          </p:val>
                                        </p:tav>
                                      </p:tavLst>
                                    </p:anim>
                                    <p:anim calcmode="lin" valueType="num">
                                      <p:cBhvr>
                                        <p:cTn id="19" dur="2000" fill="hold"/>
                                        <p:tgtEl>
                                          <p:spTgt spid="3">
                                            <p:bg/>
                                          </p:spTgt>
                                        </p:tgtEl>
                                        <p:attrNameLst>
                                          <p:attrName>ppt_w</p:attrName>
                                        </p:attrNameLst>
                                      </p:cBhvr>
                                      <p:tavLst>
                                        <p:tav tm="0">
                                          <p:val>
                                            <p:fltVal val="0"/>
                                          </p:val>
                                        </p:tav>
                                        <p:tav tm="100000">
                                          <p:val>
                                            <p:strVal val="#ppt_w"/>
                                          </p:val>
                                        </p:tav>
                                      </p:tavLst>
                                    </p:anim>
                                  </p:childTnLst>
                                </p:cTn>
                              </p:par>
                            </p:childTnLst>
                          </p:cTn>
                        </p:par>
                      </p:childTnLst>
                    </p:cTn>
                  </p:par>
                  <p:par>
                    <p:cTn id="20" fill="hold">
                      <p:stCondLst>
                        <p:cond delay="indefinite"/>
                      </p:stCondLst>
                      <p:childTnLst>
                        <p:par>
                          <p:cTn id="21" fill="hold">
                            <p:stCondLst>
                              <p:cond delay="0"/>
                            </p:stCondLst>
                            <p:childTnLst>
                              <p:par>
                                <p:cTn id="22" presetID="35" presetClass="entr" presetSubtype="0" fill="hold" grpId="0" nodeType="clickEffect">
                                  <p:stCondLst>
                                    <p:cond delay="0"/>
                                  </p:stCondLst>
                                  <p:childTnLst>
                                    <p:set>
                                      <p:cBhvr>
                                        <p:cTn id="23" dur="1" fill="hold">
                                          <p:stCondLst>
                                            <p:cond delay="0"/>
                                          </p:stCondLst>
                                        </p:cTn>
                                        <p:tgtEl>
                                          <p:spTgt spid="3">
                                            <p:txEl>
                                              <p:pRg st="0" end="0"/>
                                            </p:txEl>
                                          </p:spTgt>
                                        </p:tgtEl>
                                        <p:attrNameLst>
                                          <p:attrName>style.visibility</p:attrName>
                                        </p:attrNameLst>
                                      </p:cBhvr>
                                      <p:to>
                                        <p:strVal val="visible"/>
                                      </p:to>
                                    </p:set>
                                    <p:animEffect transition="in" filter="fade">
                                      <p:cBhvr>
                                        <p:cTn id="24" dur="2000"/>
                                        <p:tgtEl>
                                          <p:spTgt spid="3">
                                            <p:txEl>
                                              <p:pRg st="0" end="0"/>
                                            </p:txEl>
                                          </p:spTgt>
                                        </p:tgtEl>
                                      </p:cBhvr>
                                    </p:animEffect>
                                    <p:anim calcmode="lin" valueType="num">
                                      <p:cBhvr>
                                        <p:cTn id="25" dur="2000" fill="hold"/>
                                        <p:tgtEl>
                                          <p:spTgt spid="3">
                                            <p:txEl>
                                              <p:pRg st="0" end="0"/>
                                            </p:txEl>
                                          </p:spTgt>
                                        </p:tgtEl>
                                        <p:attrNameLst>
                                          <p:attrName>style.rotation</p:attrName>
                                        </p:attrNameLst>
                                      </p:cBhvr>
                                      <p:tavLst>
                                        <p:tav tm="0">
                                          <p:val>
                                            <p:fltVal val="720"/>
                                          </p:val>
                                        </p:tav>
                                        <p:tav tm="100000">
                                          <p:val>
                                            <p:fltVal val="0"/>
                                          </p:val>
                                        </p:tav>
                                      </p:tavLst>
                                    </p:anim>
                                    <p:anim calcmode="lin" valueType="num">
                                      <p:cBhvr>
                                        <p:cTn id="26" dur="2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27" dur="2000" fill="hold"/>
                                        <p:tgtEl>
                                          <p:spTgt spid="3">
                                            <p:txEl>
                                              <p:pRg st="0" end="0"/>
                                            </p:txEl>
                                          </p:spTgt>
                                        </p:tgtEl>
                                        <p:attrNameLst>
                                          <p:attrName>ppt_w</p:attrName>
                                        </p:attrNameLst>
                                      </p:cBhvr>
                                      <p:tavLst>
                                        <p:tav tm="0">
                                          <p:val>
                                            <p:fltVal val="0"/>
                                          </p:val>
                                        </p:tav>
                                        <p:tav tm="100000">
                                          <p:val>
                                            <p:strVal val="#ppt_w"/>
                                          </p:val>
                                        </p:tav>
                                      </p:tavLst>
                                    </p:anim>
                                  </p:childTnLst>
                                </p:cTn>
                              </p:par>
                            </p:childTnLst>
                          </p:cTn>
                        </p:par>
                      </p:childTnLst>
                    </p:cTn>
                  </p:par>
                  <p:par>
                    <p:cTn id="28" fill="hold">
                      <p:stCondLst>
                        <p:cond delay="indefinite"/>
                      </p:stCondLst>
                      <p:childTnLst>
                        <p:par>
                          <p:cTn id="29" fill="hold">
                            <p:stCondLst>
                              <p:cond delay="0"/>
                            </p:stCondLst>
                            <p:childTnLst>
                              <p:par>
                                <p:cTn id="30" presetID="35" presetClass="entr" presetSubtype="0" fill="hold" grpId="0" nodeType="clickEffect">
                                  <p:stCondLst>
                                    <p:cond delay="0"/>
                                  </p:stCondLst>
                                  <p:childTnLst>
                                    <p:set>
                                      <p:cBhvr>
                                        <p:cTn id="31" dur="1" fill="hold">
                                          <p:stCondLst>
                                            <p:cond delay="0"/>
                                          </p:stCondLst>
                                        </p:cTn>
                                        <p:tgtEl>
                                          <p:spTgt spid="3">
                                            <p:txEl>
                                              <p:pRg st="1" end="1"/>
                                            </p:txEl>
                                          </p:spTgt>
                                        </p:tgtEl>
                                        <p:attrNameLst>
                                          <p:attrName>style.visibility</p:attrName>
                                        </p:attrNameLst>
                                      </p:cBhvr>
                                      <p:to>
                                        <p:strVal val="visible"/>
                                      </p:to>
                                    </p:set>
                                    <p:animEffect transition="in" filter="fade">
                                      <p:cBhvr>
                                        <p:cTn id="32" dur="2000"/>
                                        <p:tgtEl>
                                          <p:spTgt spid="3">
                                            <p:txEl>
                                              <p:pRg st="1" end="1"/>
                                            </p:txEl>
                                          </p:spTgt>
                                        </p:tgtEl>
                                      </p:cBhvr>
                                    </p:animEffect>
                                    <p:anim calcmode="lin" valueType="num">
                                      <p:cBhvr>
                                        <p:cTn id="33" dur="2000" fill="hold"/>
                                        <p:tgtEl>
                                          <p:spTgt spid="3">
                                            <p:txEl>
                                              <p:pRg st="1" end="1"/>
                                            </p:txEl>
                                          </p:spTgt>
                                        </p:tgtEl>
                                        <p:attrNameLst>
                                          <p:attrName>style.rotation</p:attrName>
                                        </p:attrNameLst>
                                      </p:cBhvr>
                                      <p:tavLst>
                                        <p:tav tm="0">
                                          <p:val>
                                            <p:fltVal val="720"/>
                                          </p:val>
                                        </p:tav>
                                        <p:tav tm="100000">
                                          <p:val>
                                            <p:fltVal val="0"/>
                                          </p:val>
                                        </p:tav>
                                      </p:tavLst>
                                    </p:anim>
                                    <p:anim calcmode="lin" valueType="num">
                                      <p:cBhvr>
                                        <p:cTn id="34" dur="2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35" dur="2000" fill="hold"/>
                                        <p:tgtEl>
                                          <p:spTgt spid="3">
                                            <p:txEl>
                                              <p:pRg st="1" end="1"/>
                                            </p:txEl>
                                          </p:spTgt>
                                        </p:tgtEl>
                                        <p:attrNameLst>
                                          <p:attrName>ppt_w</p:attrName>
                                        </p:attrNameLst>
                                      </p:cBhvr>
                                      <p:tavLst>
                                        <p:tav tm="0">
                                          <p:val>
                                            <p:fltVal val="0"/>
                                          </p:val>
                                        </p:tav>
                                        <p:tav tm="100000">
                                          <p:val>
                                            <p:strVal val="#ppt_w"/>
                                          </p:val>
                                        </p:tav>
                                      </p:tavLst>
                                    </p:anim>
                                  </p:childTnLst>
                                </p:cTn>
                              </p:par>
                            </p:childTnLst>
                          </p:cTn>
                        </p:par>
                      </p:childTnLst>
                    </p:cTn>
                  </p:par>
                  <p:par>
                    <p:cTn id="36" fill="hold">
                      <p:stCondLst>
                        <p:cond delay="indefinite"/>
                      </p:stCondLst>
                      <p:childTnLst>
                        <p:par>
                          <p:cTn id="37" fill="hold">
                            <p:stCondLst>
                              <p:cond delay="0"/>
                            </p:stCondLst>
                            <p:childTnLst>
                              <p:par>
                                <p:cTn id="38" presetID="35" presetClass="entr" presetSubtype="0" fill="hold" grpId="0" nodeType="clickEffect">
                                  <p:stCondLst>
                                    <p:cond delay="0"/>
                                  </p:stCondLst>
                                  <p:childTnLst>
                                    <p:set>
                                      <p:cBhvr>
                                        <p:cTn id="39" dur="1" fill="hold">
                                          <p:stCondLst>
                                            <p:cond delay="0"/>
                                          </p:stCondLst>
                                        </p:cTn>
                                        <p:tgtEl>
                                          <p:spTgt spid="3">
                                            <p:txEl>
                                              <p:pRg st="2" end="2"/>
                                            </p:txEl>
                                          </p:spTgt>
                                        </p:tgtEl>
                                        <p:attrNameLst>
                                          <p:attrName>style.visibility</p:attrName>
                                        </p:attrNameLst>
                                      </p:cBhvr>
                                      <p:to>
                                        <p:strVal val="visible"/>
                                      </p:to>
                                    </p:set>
                                    <p:animEffect transition="in" filter="fade">
                                      <p:cBhvr>
                                        <p:cTn id="40" dur="2000"/>
                                        <p:tgtEl>
                                          <p:spTgt spid="3">
                                            <p:txEl>
                                              <p:pRg st="2" end="2"/>
                                            </p:txEl>
                                          </p:spTgt>
                                        </p:tgtEl>
                                      </p:cBhvr>
                                    </p:animEffect>
                                    <p:anim calcmode="lin" valueType="num">
                                      <p:cBhvr>
                                        <p:cTn id="41" dur="2000" fill="hold"/>
                                        <p:tgtEl>
                                          <p:spTgt spid="3">
                                            <p:txEl>
                                              <p:pRg st="2" end="2"/>
                                            </p:txEl>
                                          </p:spTgt>
                                        </p:tgtEl>
                                        <p:attrNameLst>
                                          <p:attrName>style.rotation</p:attrName>
                                        </p:attrNameLst>
                                      </p:cBhvr>
                                      <p:tavLst>
                                        <p:tav tm="0">
                                          <p:val>
                                            <p:fltVal val="720"/>
                                          </p:val>
                                        </p:tav>
                                        <p:tav tm="100000">
                                          <p:val>
                                            <p:fltVal val="0"/>
                                          </p:val>
                                        </p:tav>
                                      </p:tavLst>
                                    </p:anim>
                                    <p:anim calcmode="lin" valueType="num">
                                      <p:cBhvr>
                                        <p:cTn id="42" dur="2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43" dur="2000" fill="hold"/>
                                        <p:tgtEl>
                                          <p:spTgt spid="3">
                                            <p:txEl>
                                              <p:pRg st="2" end="2"/>
                                            </p:txEl>
                                          </p:spTgt>
                                        </p:tgtEl>
                                        <p:attrNameLst>
                                          <p:attrName>ppt_w</p:attrName>
                                        </p:attrNameLst>
                                      </p:cBhvr>
                                      <p:tavLst>
                                        <p:tav tm="0">
                                          <p:val>
                                            <p:fltVal val="0"/>
                                          </p:val>
                                        </p:tav>
                                        <p:tav tm="100000">
                                          <p:val>
                                            <p:strVal val="#ppt_w"/>
                                          </p:val>
                                        </p:tav>
                                      </p:tavLst>
                                    </p:anim>
                                  </p:childTnLst>
                                </p:cTn>
                              </p:par>
                            </p:childTnLst>
                          </p:cTn>
                        </p:par>
                      </p:childTnLst>
                    </p:cTn>
                  </p:par>
                  <p:par>
                    <p:cTn id="44" fill="hold">
                      <p:stCondLst>
                        <p:cond delay="indefinite"/>
                      </p:stCondLst>
                      <p:childTnLst>
                        <p:par>
                          <p:cTn id="45" fill="hold">
                            <p:stCondLst>
                              <p:cond delay="0"/>
                            </p:stCondLst>
                            <p:childTnLst>
                              <p:par>
                                <p:cTn id="46" presetID="35" presetClass="entr" presetSubtype="0" fill="hold" grpId="0" nodeType="clickEffect">
                                  <p:stCondLst>
                                    <p:cond delay="0"/>
                                  </p:stCondLst>
                                  <p:childTnLst>
                                    <p:set>
                                      <p:cBhvr>
                                        <p:cTn id="47" dur="1" fill="hold">
                                          <p:stCondLst>
                                            <p:cond delay="0"/>
                                          </p:stCondLst>
                                        </p:cTn>
                                        <p:tgtEl>
                                          <p:spTgt spid="3">
                                            <p:txEl>
                                              <p:pRg st="3" end="3"/>
                                            </p:txEl>
                                          </p:spTgt>
                                        </p:tgtEl>
                                        <p:attrNameLst>
                                          <p:attrName>style.visibility</p:attrName>
                                        </p:attrNameLst>
                                      </p:cBhvr>
                                      <p:to>
                                        <p:strVal val="visible"/>
                                      </p:to>
                                    </p:set>
                                    <p:animEffect transition="in" filter="fade">
                                      <p:cBhvr>
                                        <p:cTn id="48" dur="2000"/>
                                        <p:tgtEl>
                                          <p:spTgt spid="3">
                                            <p:txEl>
                                              <p:pRg st="3" end="3"/>
                                            </p:txEl>
                                          </p:spTgt>
                                        </p:tgtEl>
                                      </p:cBhvr>
                                    </p:animEffect>
                                    <p:anim calcmode="lin" valueType="num">
                                      <p:cBhvr>
                                        <p:cTn id="49" dur="2000" fill="hold"/>
                                        <p:tgtEl>
                                          <p:spTgt spid="3">
                                            <p:txEl>
                                              <p:pRg st="3" end="3"/>
                                            </p:txEl>
                                          </p:spTgt>
                                        </p:tgtEl>
                                        <p:attrNameLst>
                                          <p:attrName>style.rotation</p:attrName>
                                        </p:attrNameLst>
                                      </p:cBhvr>
                                      <p:tavLst>
                                        <p:tav tm="0">
                                          <p:val>
                                            <p:fltVal val="720"/>
                                          </p:val>
                                        </p:tav>
                                        <p:tav tm="100000">
                                          <p:val>
                                            <p:fltVal val="0"/>
                                          </p:val>
                                        </p:tav>
                                      </p:tavLst>
                                    </p:anim>
                                    <p:anim calcmode="lin" valueType="num">
                                      <p:cBhvr>
                                        <p:cTn id="50" dur="2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51" dur="2000" fill="hold"/>
                                        <p:tgtEl>
                                          <p:spTgt spid="3">
                                            <p:txEl>
                                              <p:pRg st="3" end="3"/>
                                            </p:txEl>
                                          </p:spTgt>
                                        </p:tgtEl>
                                        <p:attrNameLst>
                                          <p:attrName>ppt_w</p:attrName>
                                        </p:attrNameLst>
                                      </p:cBhvr>
                                      <p:tavLst>
                                        <p:tav tm="0">
                                          <p:val>
                                            <p:fltVal val="0"/>
                                          </p:val>
                                        </p:tav>
                                        <p:tav tm="100000">
                                          <p:val>
                                            <p:strVal val="#ppt_w"/>
                                          </p:val>
                                        </p:tav>
                                      </p:tavLst>
                                    </p:anim>
                                  </p:childTnLst>
                                </p:cTn>
                              </p:par>
                            </p:childTnLst>
                          </p:cTn>
                        </p:par>
                      </p:childTnLst>
                    </p:cTn>
                  </p:par>
                  <p:par>
                    <p:cTn id="52" fill="hold">
                      <p:stCondLst>
                        <p:cond delay="indefinite"/>
                      </p:stCondLst>
                      <p:childTnLst>
                        <p:par>
                          <p:cTn id="53" fill="hold">
                            <p:stCondLst>
                              <p:cond delay="0"/>
                            </p:stCondLst>
                            <p:childTnLst>
                              <p:par>
                                <p:cTn id="54" presetID="35" presetClass="entr" presetSubtype="0" fill="hold" grpId="0" nodeType="clickEffect">
                                  <p:stCondLst>
                                    <p:cond delay="0"/>
                                  </p:stCondLst>
                                  <p:childTnLst>
                                    <p:set>
                                      <p:cBhvr>
                                        <p:cTn id="55" dur="1" fill="hold">
                                          <p:stCondLst>
                                            <p:cond delay="0"/>
                                          </p:stCondLst>
                                        </p:cTn>
                                        <p:tgtEl>
                                          <p:spTgt spid="3">
                                            <p:txEl>
                                              <p:pRg st="4" end="4"/>
                                            </p:txEl>
                                          </p:spTgt>
                                        </p:tgtEl>
                                        <p:attrNameLst>
                                          <p:attrName>style.visibility</p:attrName>
                                        </p:attrNameLst>
                                      </p:cBhvr>
                                      <p:to>
                                        <p:strVal val="visible"/>
                                      </p:to>
                                    </p:set>
                                    <p:animEffect transition="in" filter="fade">
                                      <p:cBhvr>
                                        <p:cTn id="56" dur="2000"/>
                                        <p:tgtEl>
                                          <p:spTgt spid="3">
                                            <p:txEl>
                                              <p:pRg st="4" end="4"/>
                                            </p:txEl>
                                          </p:spTgt>
                                        </p:tgtEl>
                                      </p:cBhvr>
                                    </p:animEffect>
                                    <p:anim calcmode="lin" valueType="num">
                                      <p:cBhvr>
                                        <p:cTn id="57" dur="2000" fill="hold"/>
                                        <p:tgtEl>
                                          <p:spTgt spid="3">
                                            <p:txEl>
                                              <p:pRg st="4" end="4"/>
                                            </p:txEl>
                                          </p:spTgt>
                                        </p:tgtEl>
                                        <p:attrNameLst>
                                          <p:attrName>style.rotation</p:attrName>
                                        </p:attrNameLst>
                                      </p:cBhvr>
                                      <p:tavLst>
                                        <p:tav tm="0">
                                          <p:val>
                                            <p:fltVal val="720"/>
                                          </p:val>
                                        </p:tav>
                                        <p:tav tm="100000">
                                          <p:val>
                                            <p:fltVal val="0"/>
                                          </p:val>
                                        </p:tav>
                                      </p:tavLst>
                                    </p:anim>
                                    <p:anim calcmode="lin" valueType="num">
                                      <p:cBhvr>
                                        <p:cTn id="58" dur="2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59" dur="2000" fill="hold"/>
                                        <p:tgtEl>
                                          <p:spTgt spid="3">
                                            <p:txEl>
                                              <p:pRg st="4" end="4"/>
                                            </p:txEl>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Slide Number Placeholder 3"/>
          <p:cNvSpPr>
            <a:spLocks noGrp="1"/>
          </p:cNvSpPr>
          <p:nvPr>
            <p:ph type="sldNum" sz="quarter" idx="12"/>
          </p:nvPr>
        </p:nvSpPr>
        <p:spPr/>
        <p:txBody>
          <a:bodyPr/>
          <a:lstStyle/>
          <a:p>
            <a:fld id="{509FDC25-0E83-47D6-B7D2-04F0A8E08648}" type="slidenum">
              <a:rPr lang="en-US" smtClean="0"/>
              <a:pPr/>
              <a:t>42</a:t>
            </a:fld>
            <a:endParaRPr lang="en-US"/>
          </a:p>
        </p:txBody>
      </p:sp>
      <p:pic>
        <p:nvPicPr>
          <p:cNvPr id="5" name="Picture 2" descr="J:\برنامه\pic\hashieh\aks\537075.JPG"/>
          <p:cNvPicPr>
            <a:picLocks noGrp="1" noChangeAspect="1" noChangeArrowheads="1"/>
          </p:cNvPicPr>
          <p:nvPr>
            <p:ph idx="1"/>
          </p:nvPr>
        </p:nvPicPr>
        <p:blipFill>
          <a:blip r:embed="rId2" cstate="print"/>
          <a:srcRect/>
          <a:stretch>
            <a:fillRect/>
          </a:stretch>
        </p:blipFill>
        <p:spPr bwMode="auto">
          <a:xfrm>
            <a:off x="-36141" y="0"/>
            <a:ext cx="9180142" cy="6858000"/>
          </a:xfrm>
          <a:prstGeom prst="rect">
            <a:avLst/>
          </a:prstGeom>
          <a:noFill/>
          <a:ln w="9525">
            <a:noFill/>
            <a:miter lim="800000"/>
            <a:headEnd/>
            <a:tailEnd/>
          </a:ln>
        </p:spPr>
      </p:pic>
      <p:sp>
        <p:nvSpPr>
          <p:cNvPr id="6" name="Rectangle 5"/>
          <p:cNvSpPr/>
          <p:nvPr/>
        </p:nvSpPr>
        <p:spPr>
          <a:xfrm>
            <a:off x="1828800" y="2057400"/>
            <a:ext cx="5638800" cy="2492990"/>
          </a:xfrm>
          <a:prstGeom prst="rect">
            <a:avLst/>
          </a:prstGeom>
        </p:spPr>
        <p:txBody>
          <a:bodyPr wrap="square">
            <a:spAutoFit/>
          </a:bodyPr>
          <a:lstStyle/>
          <a:p>
            <a:pPr algn="r" rtl="1"/>
            <a:r>
              <a:rPr lang="fa-IR" sz="6000" b="1" dirty="0" smtClean="0">
                <a:solidFill>
                  <a:srgbClr val="FFFF00"/>
                </a:solidFill>
                <a:cs typeface="2  Titr" pitchFamily="2" charset="-78"/>
              </a:rPr>
              <a:t>آ</a:t>
            </a:r>
            <a:r>
              <a:rPr lang="fa-IR" sz="4800" b="1" dirty="0" smtClean="0">
                <a:solidFill>
                  <a:srgbClr val="FFFF00"/>
                </a:solidFill>
                <a:cs typeface="2  Titr" pitchFamily="2" charset="-78"/>
              </a:rPr>
              <a:t>ن</a:t>
            </a:r>
            <a:r>
              <a:rPr lang="en-US" sz="4800" b="1" dirty="0" smtClean="0">
                <a:solidFill>
                  <a:srgbClr val="FFFF00"/>
                </a:solidFill>
                <a:cs typeface="2  Titr" pitchFamily="2" charset="-78"/>
              </a:rPr>
              <a:t> </a:t>
            </a:r>
            <a:r>
              <a:rPr lang="fa-IR" sz="4800" b="1" dirty="0" smtClean="0">
                <a:solidFill>
                  <a:srgbClr val="FFFF00"/>
                </a:solidFill>
                <a:cs typeface="2  Titr" pitchFamily="2" charset="-78"/>
              </a:rPr>
              <a:t>كس كه از رنج زندگي بترسد،</a:t>
            </a:r>
            <a:r>
              <a:rPr lang="en-US" sz="4800" b="1" dirty="0" smtClean="0">
                <a:solidFill>
                  <a:srgbClr val="FFFF00"/>
                </a:solidFill>
                <a:cs typeface="2  Titr" pitchFamily="2" charset="-78"/>
              </a:rPr>
              <a:t> </a:t>
            </a:r>
            <a:r>
              <a:rPr lang="fa-IR" sz="4800" b="1" dirty="0" smtClean="0">
                <a:solidFill>
                  <a:srgbClr val="FFFF00"/>
                </a:solidFill>
                <a:cs typeface="2  Titr" pitchFamily="2" charset="-78"/>
              </a:rPr>
              <a:t>از ترس در رنج زندگي خواهد كرد</a:t>
            </a:r>
            <a:r>
              <a:rPr lang="en-US" sz="4800" b="1" dirty="0" smtClean="0">
                <a:solidFill>
                  <a:srgbClr val="FFFF00"/>
                </a:solidFill>
                <a:cs typeface="2  Titr" pitchFamily="2" charset="-78"/>
              </a:rPr>
              <a:t>.</a:t>
            </a:r>
            <a:endParaRPr lang="en-US" sz="6000" b="1" dirty="0">
              <a:solidFill>
                <a:srgbClr val="FFFF00"/>
              </a:solidFill>
              <a:cs typeface="2  Titr" pitchFamily="2" charset="-78"/>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2"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2"/>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Slide Number Placeholder 3"/>
          <p:cNvSpPr>
            <a:spLocks noGrp="1"/>
          </p:cNvSpPr>
          <p:nvPr>
            <p:ph type="sldNum" sz="quarter" idx="12"/>
          </p:nvPr>
        </p:nvSpPr>
        <p:spPr/>
        <p:txBody>
          <a:bodyPr/>
          <a:lstStyle/>
          <a:p>
            <a:fld id="{509FDC25-0E83-47D6-B7D2-04F0A8E08648}" type="slidenum">
              <a:rPr lang="en-US" smtClean="0"/>
              <a:pPr/>
              <a:t>43</a:t>
            </a:fld>
            <a:endParaRPr lang="en-US"/>
          </a:p>
        </p:txBody>
      </p:sp>
      <p:pic>
        <p:nvPicPr>
          <p:cNvPr id="5" name="Picture 2" descr="J:\برنامه\pic\hashieh\aks\537095.JPG"/>
          <p:cNvPicPr>
            <a:picLocks noGrp="1" noChangeAspect="1" noChangeArrowheads="1"/>
          </p:cNvPicPr>
          <p:nvPr>
            <p:ph idx="1"/>
          </p:nvPr>
        </p:nvPicPr>
        <p:blipFill>
          <a:blip r:embed="rId2" cstate="print"/>
          <a:srcRect/>
          <a:stretch>
            <a:fillRect/>
          </a:stretch>
        </p:blipFill>
        <p:spPr bwMode="auto">
          <a:xfrm>
            <a:off x="0" y="-87170"/>
            <a:ext cx="9356985" cy="6945170"/>
          </a:xfrm>
          <a:prstGeom prst="rect">
            <a:avLst/>
          </a:prstGeom>
          <a:noFill/>
          <a:ln w="9525">
            <a:noFill/>
            <a:miter lim="800000"/>
            <a:headEnd/>
            <a:tailEnd/>
          </a:ln>
        </p:spPr>
      </p:pic>
      <p:sp>
        <p:nvSpPr>
          <p:cNvPr id="8" name="Rectangle 7"/>
          <p:cNvSpPr/>
          <p:nvPr/>
        </p:nvSpPr>
        <p:spPr>
          <a:xfrm>
            <a:off x="2514600" y="1447800"/>
            <a:ext cx="4572000" cy="2456506"/>
          </a:xfrm>
          <a:prstGeom prst="rect">
            <a:avLst/>
          </a:prstGeom>
        </p:spPr>
        <p:txBody>
          <a:bodyPr>
            <a:spAutoFit/>
          </a:bodyPr>
          <a:lstStyle/>
          <a:p>
            <a:pPr algn="ctr" rtl="1">
              <a:lnSpc>
                <a:spcPct val="150000"/>
              </a:lnSpc>
            </a:pPr>
            <a:r>
              <a:rPr lang="fa-IR" sz="5400" dirty="0" smtClean="0">
                <a:latin typeface="2  Nazanin"/>
                <a:cs typeface="B Titr" pitchFamily="2" charset="-78"/>
              </a:rPr>
              <a:t/>
            </a:r>
            <a:br>
              <a:rPr lang="fa-IR" sz="5400" dirty="0" smtClean="0">
                <a:latin typeface="2  Nazanin"/>
                <a:cs typeface="B Titr" pitchFamily="2" charset="-78"/>
              </a:rPr>
            </a:br>
            <a:endParaRPr lang="en-US" sz="5400" dirty="0">
              <a:cs typeface="B Titr" pitchFamily="2" charset="-78"/>
            </a:endParaRPr>
          </a:p>
        </p:txBody>
      </p:sp>
      <p:sp>
        <p:nvSpPr>
          <p:cNvPr id="7" name="Rectangle 6"/>
          <p:cNvSpPr/>
          <p:nvPr/>
        </p:nvSpPr>
        <p:spPr>
          <a:xfrm>
            <a:off x="1752600" y="1447800"/>
            <a:ext cx="5714999" cy="2554545"/>
          </a:xfrm>
          <a:prstGeom prst="rect">
            <a:avLst/>
          </a:prstGeom>
        </p:spPr>
        <p:txBody>
          <a:bodyPr wrap="square">
            <a:spAutoFit/>
          </a:bodyPr>
          <a:lstStyle/>
          <a:p>
            <a:pPr algn="ctr" rtl="1"/>
            <a:endParaRPr lang="fa-IR" sz="3200" b="1" dirty="0" smtClean="0">
              <a:solidFill>
                <a:schemeClr val="accent6">
                  <a:lumMod val="40000"/>
                  <a:lumOff val="60000"/>
                </a:schemeClr>
              </a:solidFill>
              <a:cs typeface="Titr" pitchFamily="2" charset="-78"/>
            </a:endParaRPr>
          </a:p>
          <a:p>
            <a:pPr algn="ctr" rtl="1"/>
            <a:endParaRPr lang="fa-IR" sz="3200" b="1" dirty="0" smtClean="0">
              <a:solidFill>
                <a:schemeClr val="accent6">
                  <a:lumMod val="40000"/>
                  <a:lumOff val="60000"/>
                </a:schemeClr>
              </a:solidFill>
              <a:cs typeface="Titr" pitchFamily="2" charset="-78"/>
            </a:endParaRPr>
          </a:p>
          <a:p>
            <a:pPr algn="ctr" rtl="1"/>
            <a:r>
              <a:rPr lang="fa-IR" sz="3200" b="1" dirty="0" smtClean="0">
                <a:solidFill>
                  <a:schemeClr val="accent6">
                    <a:lumMod val="40000"/>
                    <a:lumOff val="60000"/>
                  </a:schemeClr>
                </a:solidFill>
                <a:cs typeface="Titr" pitchFamily="2" charset="-78"/>
              </a:rPr>
              <a:t>با تقدیر و تشکر فراوان از استاد محترم راهنمای این پروژه جناب آقای دکتر جهانگیری</a:t>
            </a:r>
            <a:endParaRPr lang="en-US" sz="3200" dirty="0">
              <a:solidFill>
                <a:schemeClr val="accent6">
                  <a:lumMod val="40000"/>
                  <a:lumOff val="60000"/>
                </a:schemeClr>
              </a:solidFill>
              <a:cs typeface="Titr" pitchFamily="2" charset="-78"/>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nodeType="clickEffect">
                                  <p:stCondLst>
                                    <p:cond delay="0"/>
                                  </p:stCondLst>
                                  <p:iterate type="lt">
                                    <p:tmPct val="0"/>
                                  </p:iterate>
                                  <p:childTnLst>
                                    <p:set>
                                      <p:cBhvr>
                                        <p:cTn id="6" dur="1" fill="hold">
                                          <p:stCondLst>
                                            <p:cond delay="0"/>
                                          </p:stCondLst>
                                        </p:cTn>
                                        <p:tgtEl>
                                          <p:spTgt spid="5"/>
                                        </p:tgtEl>
                                        <p:attrNameLst>
                                          <p:attrName>style.visibility</p:attrName>
                                        </p:attrNameLst>
                                      </p:cBhvr>
                                      <p:to>
                                        <p:strVal val="visible"/>
                                      </p:to>
                                    </p:set>
                                    <p:animEffect transition="in" filter="fade">
                                      <p:cBhvr>
                                        <p:cTn id="7" dur="770" decel="100000"/>
                                        <p:tgtEl>
                                          <p:spTgt spid="5"/>
                                        </p:tgtEl>
                                      </p:cBhvr>
                                    </p:animEffect>
                                    <p:animScale>
                                      <p:cBhvr>
                                        <p:cTn id="8" dur="770" decel="100000"/>
                                        <p:tgtEl>
                                          <p:spTgt spid="5"/>
                                        </p:tgtEl>
                                      </p:cBhvr>
                                      <p:from x="10000" y="10000"/>
                                      <p:to x="200000" y="450000"/>
                                    </p:animScale>
                                    <p:animScale>
                                      <p:cBhvr>
                                        <p:cTn id="9" dur="1230" accel="100000" fill="hold">
                                          <p:stCondLst>
                                            <p:cond delay="770"/>
                                          </p:stCondLst>
                                        </p:cTn>
                                        <p:tgtEl>
                                          <p:spTgt spid="5"/>
                                        </p:tgtEl>
                                      </p:cBhvr>
                                      <p:from x="200000" y="450000"/>
                                      <p:to x="100000" y="100000"/>
                                    </p:animScale>
                                    <p:set>
                                      <p:cBhvr>
                                        <p:cTn id="10" dur="770" fill="hold"/>
                                        <p:tgtEl>
                                          <p:spTgt spid="5"/>
                                        </p:tgtEl>
                                        <p:attrNameLst>
                                          <p:attrName>ppt_x</p:attrName>
                                        </p:attrNameLst>
                                      </p:cBhvr>
                                      <p:to>
                                        <p:strVal val="(0.5)"/>
                                      </p:to>
                                    </p:set>
                                    <p:anim from="(0.5)" to="(#ppt_x)" calcmode="lin" valueType="num">
                                      <p:cBhvr>
                                        <p:cTn id="11" dur="1230" accel="100000" fill="hold">
                                          <p:stCondLst>
                                            <p:cond delay="770"/>
                                          </p:stCondLst>
                                        </p:cTn>
                                        <p:tgtEl>
                                          <p:spTgt spid="5"/>
                                        </p:tgtEl>
                                        <p:attrNameLst>
                                          <p:attrName>ppt_x</p:attrName>
                                        </p:attrNameLst>
                                      </p:cBhvr>
                                    </p:anim>
                                    <p:set>
                                      <p:cBhvr>
                                        <p:cTn id="12" dur="770" fill="hold"/>
                                        <p:tgtEl>
                                          <p:spTgt spid="5"/>
                                        </p:tgtEl>
                                        <p:attrNameLst>
                                          <p:attrName>ppt_y</p:attrName>
                                        </p:attrNameLst>
                                      </p:cBhvr>
                                      <p:to>
                                        <p:strVal val="(#ppt_y+0.4)"/>
                                      </p:to>
                                    </p:set>
                                    <p:anim from="(#ppt_y+0.4)" to="(#ppt_y)" calcmode="lin" valueType="num">
                                      <p:cBhvr>
                                        <p:cTn id="13" dur="1230" accel="100000" fill="hold">
                                          <p:stCondLst>
                                            <p:cond delay="770"/>
                                          </p:stCondLst>
                                        </p:cTn>
                                        <p:tgtEl>
                                          <p:spTgt spid="5"/>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19" presetClass="entr" presetSubtype="10" fill="hold" nodeType="clickEffect">
                                  <p:stCondLst>
                                    <p:cond delay="0"/>
                                  </p:stCondLst>
                                  <p:iterate type="lt">
                                    <p:tmPct val="0"/>
                                  </p:iterate>
                                  <p:childTnLst>
                                    <p:set>
                                      <p:cBhvr>
                                        <p:cTn id="17" dur="1" fill="hold">
                                          <p:stCondLst>
                                            <p:cond delay="0"/>
                                          </p:stCondLst>
                                        </p:cTn>
                                        <p:tgtEl>
                                          <p:spTgt spid="5"/>
                                        </p:tgtEl>
                                        <p:attrNameLst>
                                          <p:attrName>style.visibility</p:attrName>
                                        </p:attrNameLst>
                                      </p:cBhvr>
                                      <p:to>
                                        <p:strVal val="visible"/>
                                      </p:to>
                                    </p:set>
                                    <p:anim calcmode="lin" valueType="num">
                                      <p:cBhvr>
                                        <p:cTn id="18" dur="5000" fill="hold"/>
                                        <p:tgtEl>
                                          <p:spTgt spid="5"/>
                                        </p:tgtEl>
                                        <p:attrNameLst>
                                          <p:attrName>ppt_w</p:attrName>
                                        </p:attrNameLst>
                                      </p:cBhvr>
                                      <p:tavLst>
                                        <p:tav tm="0" fmla="#ppt_w*sin(2.5*pi*$)">
                                          <p:val>
                                            <p:fltVal val="0"/>
                                          </p:val>
                                        </p:tav>
                                        <p:tav tm="100000">
                                          <p:val>
                                            <p:fltVal val="1"/>
                                          </p:val>
                                        </p:tav>
                                      </p:tavLst>
                                    </p:anim>
                                    <p:anim calcmode="lin" valueType="num">
                                      <p:cBhvr>
                                        <p:cTn id="19" dur="50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20" presetClass="entr" presetSubtype="0" fill="hold" grpId="0" nodeType="clickEffect">
                                  <p:stCondLst>
                                    <p:cond delay="0"/>
                                  </p:stCondLst>
                                  <p:iterate type="lt">
                                    <p:tmPct val="0"/>
                                  </p:iterate>
                                  <p:childTnLst>
                                    <p:set>
                                      <p:cBhvr>
                                        <p:cTn id="23" dur="1" fill="hold">
                                          <p:stCondLst>
                                            <p:cond delay="0"/>
                                          </p:stCondLst>
                                        </p:cTn>
                                        <p:tgtEl>
                                          <p:spTgt spid="7"/>
                                        </p:tgtEl>
                                        <p:attrNameLst>
                                          <p:attrName>style.visibility</p:attrName>
                                        </p:attrNameLst>
                                      </p:cBhvr>
                                      <p:to>
                                        <p:strVal val="visible"/>
                                      </p:to>
                                    </p:set>
                                    <p:animEffect transition="in" filter="wedge">
                                      <p:cBhvr>
                                        <p:cTn id="24" dur="20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51" presetClass="entr" presetSubtype="0" fill="hold" grpId="1" nodeType="clickEffect">
                                  <p:stCondLst>
                                    <p:cond delay="0"/>
                                  </p:stCondLst>
                                  <p:iterate type="lt">
                                    <p:tmPct val="0"/>
                                  </p:iterate>
                                  <p:childTnLst>
                                    <p:set>
                                      <p:cBhvr>
                                        <p:cTn id="28" dur="1" fill="hold">
                                          <p:stCondLst>
                                            <p:cond delay="0"/>
                                          </p:stCondLst>
                                        </p:cTn>
                                        <p:tgtEl>
                                          <p:spTgt spid="7"/>
                                        </p:tgtEl>
                                        <p:attrNameLst>
                                          <p:attrName>style.visibility</p:attrName>
                                        </p:attrNameLst>
                                      </p:cBhvr>
                                      <p:to>
                                        <p:strVal val="visible"/>
                                      </p:to>
                                    </p:set>
                                    <p:animEffect transition="in" filter="fade">
                                      <p:cBhvr>
                                        <p:cTn id="29" dur="770" decel="100000"/>
                                        <p:tgtEl>
                                          <p:spTgt spid="7"/>
                                        </p:tgtEl>
                                      </p:cBhvr>
                                    </p:animEffect>
                                    <p:animScale>
                                      <p:cBhvr>
                                        <p:cTn id="30" dur="770" decel="100000"/>
                                        <p:tgtEl>
                                          <p:spTgt spid="7"/>
                                        </p:tgtEl>
                                      </p:cBhvr>
                                      <p:from x="10000" y="10000"/>
                                      <p:to x="200000" y="450000"/>
                                    </p:animScale>
                                    <p:animScale>
                                      <p:cBhvr>
                                        <p:cTn id="31" dur="1230" accel="100000" fill="hold">
                                          <p:stCondLst>
                                            <p:cond delay="770"/>
                                          </p:stCondLst>
                                        </p:cTn>
                                        <p:tgtEl>
                                          <p:spTgt spid="7"/>
                                        </p:tgtEl>
                                      </p:cBhvr>
                                      <p:from x="200000" y="450000"/>
                                      <p:to x="100000" y="100000"/>
                                    </p:animScale>
                                    <p:set>
                                      <p:cBhvr>
                                        <p:cTn id="32" dur="770" fill="hold"/>
                                        <p:tgtEl>
                                          <p:spTgt spid="7"/>
                                        </p:tgtEl>
                                        <p:attrNameLst>
                                          <p:attrName>ppt_x</p:attrName>
                                        </p:attrNameLst>
                                      </p:cBhvr>
                                      <p:to>
                                        <p:strVal val="(0.5)"/>
                                      </p:to>
                                    </p:set>
                                    <p:anim from="(0.5)" to="(#ppt_x)" calcmode="lin" valueType="num">
                                      <p:cBhvr>
                                        <p:cTn id="33" dur="1230" accel="100000" fill="hold">
                                          <p:stCondLst>
                                            <p:cond delay="770"/>
                                          </p:stCondLst>
                                        </p:cTn>
                                        <p:tgtEl>
                                          <p:spTgt spid="7"/>
                                        </p:tgtEl>
                                        <p:attrNameLst>
                                          <p:attrName>ppt_x</p:attrName>
                                        </p:attrNameLst>
                                      </p:cBhvr>
                                    </p:anim>
                                    <p:set>
                                      <p:cBhvr>
                                        <p:cTn id="34" dur="770" fill="hold"/>
                                        <p:tgtEl>
                                          <p:spTgt spid="7"/>
                                        </p:tgtEl>
                                        <p:attrNameLst>
                                          <p:attrName>ppt_y</p:attrName>
                                        </p:attrNameLst>
                                      </p:cBhvr>
                                      <p:to>
                                        <p:strVal val="(#ppt_y+0.4)"/>
                                      </p:to>
                                    </p:set>
                                    <p:anim from="(#ppt_y+0.4)" to="(#ppt_y)" calcmode="lin" valueType="num">
                                      <p:cBhvr>
                                        <p:cTn id="35" dur="1230" accel="100000" fill="hold">
                                          <p:stCondLst>
                                            <p:cond delay="770"/>
                                          </p:stCondLst>
                                        </p:cTn>
                                        <p:tgtEl>
                                          <p:spTgt spid="7"/>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EB09308-0E95-4494-A5E2-9BBD707203EF}" type="slidenum">
              <a:rPr lang="fa-IR" smtClean="0"/>
              <a:pPr/>
              <a:t>44</a:t>
            </a:fld>
            <a:endParaRPr lang="fa-IR"/>
          </a:p>
        </p:txBody>
      </p:sp>
      <p:sp>
        <p:nvSpPr>
          <p:cNvPr id="5" name="Rectangle 4"/>
          <p:cNvSpPr/>
          <p:nvPr/>
        </p:nvSpPr>
        <p:spPr>
          <a:xfrm>
            <a:off x="2133600" y="1447800"/>
            <a:ext cx="5429289" cy="1569660"/>
          </a:xfrm>
          <a:prstGeom prst="rect">
            <a:avLst/>
          </a:prstGeom>
          <a:solidFill>
            <a:srgbClr val="00B0F0"/>
          </a:solid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fa-IR" sz="4800" b="1" cap="all" dirty="0" smtClean="0">
                <a:ln w="0"/>
                <a:solidFill>
                  <a:srgbClr val="C00000"/>
                </a:solidFill>
                <a:effectLst>
                  <a:reflection blurRad="12700" stA="50000" endPos="50000" dist="5000" dir="5400000" sy="-100000" rotWithShape="0"/>
                </a:effectLst>
                <a:cs typeface="B Zar" pitchFamily="2" charset="-78"/>
              </a:rPr>
              <a:t>از حسن توجه شما</a:t>
            </a:r>
          </a:p>
          <a:p>
            <a:pPr algn="ctr" rtl="1"/>
            <a:r>
              <a:rPr lang="fa-IR" sz="4800" b="1" cap="all" dirty="0" smtClean="0">
                <a:ln w="0"/>
                <a:solidFill>
                  <a:srgbClr val="C00000"/>
                </a:solidFill>
                <a:effectLst>
                  <a:reflection blurRad="12700" stA="50000" endPos="50000" dist="5000" dir="5400000" sy="-100000" rotWithShape="0"/>
                </a:effectLst>
                <a:cs typeface="B Zar" pitchFamily="2" charset="-78"/>
              </a:rPr>
              <a:t> متشکریم.</a:t>
            </a:r>
            <a:endParaRPr lang="en-US" sz="4800" b="1" cap="all" dirty="0">
              <a:ln w="0"/>
              <a:solidFill>
                <a:srgbClr val="C00000"/>
              </a:solidFill>
              <a:effectLst>
                <a:reflection blurRad="12700" stA="50000" endPos="50000" dist="5000" dir="5400000" sy="-100000" rotWithShape="0"/>
              </a:effectLst>
              <a:cs typeface="B Zar" pitchFamily="2" charset="-78"/>
            </a:endParaRPr>
          </a:p>
        </p:txBody>
      </p:sp>
      <p:sp>
        <p:nvSpPr>
          <p:cNvPr id="6" name="TextBox 5"/>
          <p:cNvSpPr txBox="1"/>
          <p:nvPr/>
        </p:nvSpPr>
        <p:spPr>
          <a:xfrm>
            <a:off x="228600" y="914400"/>
            <a:ext cx="8305800" cy="369332"/>
          </a:xfrm>
          <a:prstGeom prst="rect">
            <a:avLst/>
          </a:prstGeom>
          <a:noFill/>
        </p:spPr>
        <p:txBody>
          <a:bodyPr wrap="square" rtlCol="0">
            <a:spAutoFit/>
          </a:bodyPr>
          <a:lstStyle/>
          <a:p>
            <a:r>
              <a:rPr lang="fa-IR" dirty="0" smtClean="0"/>
              <a:t>.</a:t>
            </a:r>
            <a:endParaRPr lang="en-US" dirty="0"/>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1"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ppt_x</p:attrName>
                                        </p:attrNameLst>
                                      </p:cBhvr>
                                      <p:tavLst>
                                        <p:tav tm="0">
                                          <p:val>
                                            <p:strVal val="#ppt_x-.2"/>
                                          </p:val>
                                        </p:tav>
                                        <p:tav tm="100000">
                                          <p:val>
                                            <p:strVal val="#ppt_x"/>
                                          </p:val>
                                        </p:tav>
                                      </p:tavLst>
                                    </p:anim>
                                    <p:anim calcmode="lin" valueType="num">
                                      <p:cBhvr>
                                        <p:cTn id="8"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9" dur="1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38" presetClass="entr" presetSubtype="0" accel="50000" fill="hold" grpId="0" nodeType="clickEffect">
                                  <p:stCondLst>
                                    <p:cond delay="0"/>
                                  </p:stCondLst>
                                  <p:iterate type="lt">
                                    <p:tmPct val="50000"/>
                                  </p:iterate>
                                  <p:childTnLst>
                                    <p:set>
                                      <p:cBhvr>
                                        <p:cTn id="13" dur="1" fill="hold">
                                          <p:stCondLst>
                                            <p:cond delay="0"/>
                                          </p:stCondLst>
                                        </p:cTn>
                                        <p:tgtEl>
                                          <p:spTgt spid="5"/>
                                        </p:tgtEl>
                                        <p:attrNameLst>
                                          <p:attrName>style.visibility</p:attrName>
                                        </p:attrNameLst>
                                      </p:cBhvr>
                                      <p:to>
                                        <p:strVal val="visible"/>
                                      </p:to>
                                    </p:set>
                                    <p:set>
                                      <p:cBhvr>
                                        <p:cTn id="14" dur="228" fill="hold">
                                          <p:stCondLst>
                                            <p:cond delay="0"/>
                                          </p:stCondLst>
                                        </p:cTn>
                                        <p:tgtEl>
                                          <p:spTgt spid="5"/>
                                        </p:tgtEl>
                                        <p:attrNameLst>
                                          <p:attrName>style.rotation</p:attrName>
                                        </p:attrNameLst>
                                      </p:cBhvr>
                                      <p:to>
                                        <p:strVal val="-45.0"/>
                                      </p:to>
                                    </p:set>
                                    <p:anim calcmode="lin" valueType="num">
                                      <p:cBhvr>
                                        <p:cTn id="15" dur="228" fill="hold">
                                          <p:stCondLst>
                                            <p:cond delay="228"/>
                                          </p:stCondLst>
                                        </p:cTn>
                                        <p:tgtEl>
                                          <p:spTgt spid="5"/>
                                        </p:tgtEl>
                                        <p:attrNameLst>
                                          <p:attrName>style.rotation</p:attrName>
                                        </p:attrNameLst>
                                      </p:cBhvr>
                                      <p:tavLst>
                                        <p:tav tm="0">
                                          <p:val>
                                            <p:fltVal val="-45"/>
                                          </p:val>
                                        </p:tav>
                                        <p:tav tm="69900">
                                          <p:val>
                                            <p:fltVal val="45"/>
                                          </p:val>
                                        </p:tav>
                                        <p:tav tm="100000">
                                          <p:val>
                                            <p:fltVal val="0"/>
                                          </p:val>
                                        </p:tav>
                                      </p:tavLst>
                                    </p:anim>
                                    <p:anim calcmode="lin" valueType="num">
                                      <p:cBhvr>
                                        <p:cTn id="16" dur="228" fill="hold">
                                          <p:stCondLst>
                                            <p:cond delay="0"/>
                                          </p:stCondLst>
                                        </p:cTn>
                                        <p:tgtEl>
                                          <p:spTgt spid="5"/>
                                        </p:tgtEl>
                                        <p:attrNameLst>
                                          <p:attrName>ppt_y</p:attrName>
                                        </p:attrNameLst>
                                      </p:cBhvr>
                                      <p:tavLst>
                                        <p:tav tm="0">
                                          <p:val>
                                            <p:strVal val="#ppt_y-1"/>
                                          </p:val>
                                        </p:tav>
                                        <p:tav tm="100000">
                                          <p:val>
                                            <p:strVal val="#ppt_y-(0.354*#ppt_w-0.172*#ppt_h)"/>
                                          </p:val>
                                        </p:tav>
                                      </p:tavLst>
                                    </p:anim>
                                    <p:anim calcmode="lin" valueType="num">
                                      <p:cBhvr>
                                        <p:cTn id="17" dur="78" decel="50000" autoRev="1" fill="hold">
                                          <p:stCondLst>
                                            <p:cond delay="228"/>
                                          </p:stCondLst>
                                        </p:cTn>
                                        <p:tgtEl>
                                          <p:spTgt spid="5"/>
                                        </p:tgtEl>
                                        <p:attrNameLst>
                                          <p:attrName>ppt_y</p:attrName>
                                        </p:attrNameLst>
                                      </p:cBhvr>
                                      <p:tavLst>
                                        <p:tav tm="0">
                                          <p:val>
                                            <p:strVal val="#ppt_y-(0.354*#ppt_w-0.172*#ppt_h)"/>
                                          </p:val>
                                        </p:tav>
                                        <p:tav tm="100000">
                                          <p:val>
                                            <p:strVal val="#ppt_y-(0.354*#ppt_w-0.172*#ppt_h)-#ppt_h/2"/>
                                          </p:val>
                                        </p:tav>
                                      </p:tavLst>
                                    </p:anim>
                                    <p:anim calcmode="lin" valueType="num">
                                      <p:cBhvr>
                                        <p:cTn id="18" dur="68" fill="hold">
                                          <p:stCondLst>
                                            <p:cond delay="432"/>
                                          </p:stCondLst>
                                        </p:cTn>
                                        <p:tgtEl>
                                          <p:spTgt spid="5"/>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style>
          <a:lnRef idx="3">
            <a:schemeClr val="lt1"/>
          </a:lnRef>
          <a:fillRef idx="1">
            <a:schemeClr val="accent4"/>
          </a:fillRef>
          <a:effectRef idx="1">
            <a:schemeClr val="accent4"/>
          </a:effectRef>
          <a:fontRef idx="minor">
            <a:schemeClr val="lt1"/>
          </a:fontRef>
        </p:style>
        <p:txBody>
          <a:bodyPr/>
          <a:lstStyle/>
          <a:p>
            <a:r>
              <a:rPr lang="fa-IR" dirty="0" smtClean="0"/>
              <a:t>اجزای مختلف حسگر</a:t>
            </a:r>
            <a:endParaRPr lang="en-US" dirty="0"/>
          </a:p>
        </p:txBody>
      </p:sp>
      <p:sp>
        <p:nvSpPr>
          <p:cNvPr id="5" name="Content Placeholder 4"/>
          <p:cNvSpPr>
            <a:spLocks noGrp="1"/>
          </p:cNvSpPr>
          <p:nvPr>
            <p:ph idx="1"/>
          </p:nvPr>
        </p:nvSpPr>
        <p:spPr/>
        <p:txBody>
          <a:bodyPr>
            <a:normAutofit fontScale="92500" lnSpcReduction="10000"/>
          </a:bodyPr>
          <a:lstStyle/>
          <a:p>
            <a:pPr algn="r" rtl="1"/>
            <a:r>
              <a:rPr lang="ar-SA" b="1" dirty="0" smtClean="0"/>
              <a:t>هر چند يك حسگر ممكن است خيلي پيچيده باشد ولي داراي سه قسمت اساسي است</a:t>
            </a:r>
            <a:r>
              <a:rPr lang="en-US" b="1" dirty="0" smtClean="0"/>
              <a:t>: </a:t>
            </a:r>
          </a:p>
          <a:p>
            <a:pPr algn="r" rtl="1"/>
            <a:r>
              <a:rPr lang="ar-SA" b="1" dirty="0" smtClean="0"/>
              <a:t>قسمت اول ورودي قسمت دوم اصلاح كننده يا عمل كننده سيگنال و قسمت سوم خروجي مي باشد</a:t>
            </a:r>
            <a:endParaRPr lang="en-US" b="1" dirty="0" smtClean="0"/>
          </a:p>
          <a:p>
            <a:pPr algn="r" rtl="1"/>
            <a:r>
              <a:rPr lang="en-US" b="1" dirty="0" smtClean="0"/>
              <a:t>  </a:t>
            </a:r>
            <a:r>
              <a:rPr lang="ar-SA" b="1" dirty="0" smtClean="0"/>
              <a:t>در بخش ورودي حسگر مشخصه اي از محيط اطراف خود را به صورت مكانيكي، گرمايي، الكتريكي، مغناطيسي، نوري ، تابشي وشيميايي دريافت مي كند</a:t>
            </a:r>
            <a:r>
              <a:rPr lang="en-US" b="1" dirty="0" smtClean="0"/>
              <a:t>. </a:t>
            </a:r>
            <a:r>
              <a:rPr lang="ar-SA" b="1" dirty="0" smtClean="0"/>
              <a:t>در قسمت دوم سيگنال ورودي تقويت مي شود و يا تبديل به مقادير عددي و</a:t>
            </a:r>
            <a:r>
              <a:rPr lang="en-US" b="1" dirty="0" smtClean="0"/>
              <a:t> ...</a:t>
            </a:r>
            <a:r>
              <a:rPr lang="ar-SA" b="1" dirty="0" smtClean="0"/>
              <a:t>مي شود و در بخش سوم كه اصطلاحا خروجي حسگر ناميده مي شود سيگنال ها به علائم قابل شناسايي تبديل مي شوند</a:t>
            </a:r>
            <a:r>
              <a:rPr lang="en-US" b="1" dirty="0" smtClean="0"/>
              <a:t>.</a:t>
            </a:r>
            <a:endParaRPr lang="en-US" b="1" dirty="0"/>
          </a:p>
        </p:txBody>
      </p:sp>
      <p:sp>
        <p:nvSpPr>
          <p:cNvPr id="3" name="Slide Number Placeholder 2"/>
          <p:cNvSpPr>
            <a:spLocks noGrp="1"/>
          </p:cNvSpPr>
          <p:nvPr>
            <p:ph type="sldNum" sz="quarter" idx="12"/>
          </p:nvPr>
        </p:nvSpPr>
        <p:spPr/>
        <p:txBody>
          <a:bodyPr/>
          <a:lstStyle/>
          <a:p>
            <a:fld id="{509FDC25-0E83-47D6-B7D2-04F0A8E08648}" type="slidenum">
              <a:rPr lang="en-US" smtClean="0"/>
              <a:pPr/>
              <a:t>5</a:t>
            </a:fld>
            <a:endParaRPr lang="en-US"/>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grpId="0" nodeType="click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1"/>
                                          </p:val>
                                        </p:tav>
                                        <p:tav tm="100000">
                                          <p:val>
                                            <p:strVal val="#ppt_x"/>
                                          </p:val>
                                        </p:tav>
                                      </p:tavLst>
                                    </p:anim>
                                    <p:anim calcmode="lin" valueType="num">
                                      <p:cBhvr>
                                        <p:cTn id="9" dur="10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1000"/>
                                        <p:tgtEl>
                                          <p:spTgt spid="5">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Effect transition="in" filter="fade">
                                      <p:cBhvr>
                                        <p:cTn id="19" dur="1000"/>
                                        <p:tgtEl>
                                          <p:spTgt spid="5">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Effect transition="in" filter="fade">
                                      <p:cBhvr>
                                        <p:cTn id="24" dur="10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7391400" cy="1417638"/>
          </a:xfrm>
        </p:spPr>
        <p:style>
          <a:lnRef idx="2">
            <a:schemeClr val="accent3">
              <a:shade val="50000"/>
            </a:schemeClr>
          </a:lnRef>
          <a:fillRef idx="1">
            <a:schemeClr val="accent3"/>
          </a:fillRef>
          <a:effectRef idx="0">
            <a:schemeClr val="accent3"/>
          </a:effectRef>
          <a:fontRef idx="minor">
            <a:schemeClr val="lt1"/>
          </a:fontRef>
        </p:style>
        <p:txBody>
          <a:bodyPr>
            <a:normAutofit/>
          </a:bodyPr>
          <a:lstStyle/>
          <a:p>
            <a:r>
              <a:rPr lang="fa-IR" b="1" dirty="0" smtClean="0">
                <a:cs typeface="B Nazanin" pitchFamily="2" charset="-78"/>
              </a:rPr>
              <a:t>خصوصّيات حسگرها</a:t>
            </a:r>
            <a:endParaRPr lang="en-US" dirty="0"/>
          </a:p>
        </p:txBody>
      </p:sp>
      <p:sp>
        <p:nvSpPr>
          <p:cNvPr id="3" name="Slide Number Placeholder 2"/>
          <p:cNvSpPr>
            <a:spLocks noGrp="1"/>
          </p:cNvSpPr>
          <p:nvPr>
            <p:ph type="sldNum" sz="quarter" idx="12"/>
          </p:nvPr>
        </p:nvSpPr>
        <p:spPr/>
        <p:txBody>
          <a:bodyPr/>
          <a:lstStyle/>
          <a:p>
            <a:fld id="{509FDC25-0E83-47D6-B7D2-04F0A8E08648}" type="slidenum">
              <a:rPr lang="en-US" smtClean="0"/>
              <a:pPr/>
              <a:t>6</a:t>
            </a:fld>
            <a:endParaRPr lang="en-US"/>
          </a:p>
        </p:txBody>
      </p:sp>
      <p:sp>
        <p:nvSpPr>
          <p:cNvPr id="4" name="Rounded Rectangle 3"/>
          <p:cNvSpPr/>
          <p:nvPr/>
        </p:nvSpPr>
        <p:spPr>
          <a:xfrm>
            <a:off x="685800" y="1447800"/>
            <a:ext cx="7620000" cy="5181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fa-IR" b="1" dirty="0" smtClean="0">
                <a:cs typeface="B Nazanin" pitchFamily="2" charset="-78"/>
              </a:rPr>
              <a:t>1</a:t>
            </a:r>
            <a:r>
              <a:rPr lang="fa-IR" sz="2800" b="1" dirty="0" smtClean="0">
                <a:solidFill>
                  <a:schemeClr val="accent2">
                    <a:lumMod val="75000"/>
                  </a:schemeClr>
                </a:solidFill>
                <a:cs typeface="B Nazanin" pitchFamily="2" charset="-78"/>
              </a:rPr>
              <a:t>. سیگنال خروجی باید متناسب با نوع و میزان گونه ی هدف باشد.</a:t>
            </a:r>
            <a:endParaRPr lang="en-US" sz="2800" b="1" dirty="0" smtClean="0">
              <a:solidFill>
                <a:schemeClr val="accent2">
                  <a:lumMod val="75000"/>
                </a:schemeClr>
              </a:solidFill>
              <a:cs typeface="B Nazanin" pitchFamily="2" charset="-78"/>
            </a:endParaRPr>
          </a:p>
          <a:p>
            <a:pPr algn="r" rtl="1"/>
            <a:r>
              <a:rPr lang="fa-IR" sz="2800" b="1" dirty="0" smtClean="0">
                <a:solidFill>
                  <a:schemeClr val="accent2">
                    <a:lumMod val="75000"/>
                  </a:schemeClr>
                </a:solidFill>
                <a:cs typeface="B Nazanin" pitchFamily="2" charset="-78"/>
              </a:rPr>
              <a:t>2. بسیار اختصاصی نسبت به گونه مورد نظر عمل کند.</a:t>
            </a:r>
            <a:endParaRPr lang="en-US" sz="2800" b="1" dirty="0" smtClean="0">
              <a:solidFill>
                <a:schemeClr val="accent2">
                  <a:lumMod val="75000"/>
                </a:schemeClr>
              </a:solidFill>
              <a:cs typeface="B Nazanin" pitchFamily="2" charset="-78"/>
            </a:endParaRPr>
          </a:p>
          <a:p>
            <a:pPr algn="r" rtl="1"/>
            <a:r>
              <a:rPr lang="fa-IR" sz="2800" b="1" dirty="0" smtClean="0">
                <a:solidFill>
                  <a:schemeClr val="accent2">
                    <a:lumMod val="75000"/>
                  </a:schemeClr>
                </a:solidFill>
                <a:cs typeface="B Nazanin" pitchFamily="2" charset="-78"/>
              </a:rPr>
              <a:t>3. قدرت تفکیک و گزینش پذیری بالایی داشته باشد.</a:t>
            </a:r>
            <a:endParaRPr lang="en-US" sz="2800" b="1" dirty="0" smtClean="0">
              <a:solidFill>
                <a:schemeClr val="accent2">
                  <a:lumMod val="75000"/>
                </a:schemeClr>
              </a:solidFill>
              <a:cs typeface="B Nazanin" pitchFamily="2" charset="-78"/>
            </a:endParaRPr>
          </a:p>
          <a:p>
            <a:pPr algn="r" rtl="1"/>
            <a:r>
              <a:rPr lang="fa-IR" sz="2800" b="1" dirty="0" smtClean="0">
                <a:solidFill>
                  <a:schemeClr val="accent2">
                    <a:lumMod val="75000"/>
                  </a:schemeClr>
                </a:solidFill>
                <a:cs typeface="B Nazanin" pitchFamily="2" charset="-78"/>
              </a:rPr>
              <a:t>4. تکرارپذیری و صحت بالایی داشته باشد.</a:t>
            </a:r>
            <a:endParaRPr lang="en-US" sz="2800" b="1" dirty="0" smtClean="0">
              <a:solidFill>
                <a:schemeClr val="accent2">
                  <a:lumMod val="75000"/>
                </a:schemeClr>
              </a:solidFill>
              <a:cs typeface="B Nazanin" pitchFamily="2" charset="-78"/>
            </a:endParaRPr>
          </a:p>
          <a:p>
            <a:pPr algn="r" rtl="1"/>
            <a:r>
              <a:rPr lang="fa-IR" sz="2800" b="1" dirty="0" smtClean="0">
                <a:solidFill>
                  <a:schemeClr val="accent2">
                    <a:lumMod val="75000"/>
                  </a:schemeClr>
                </a:solidFill>
                <a:cs typeface="B Nazanin" pitchFamily="2" charset="-78"/>
              </a:rPr>
              <a:t>5. سرعت پاسخ دهی بالایی داشته باشد. ( درحد میلی ثانیه )</a:t>
            </a:r>
            <a:endParaRPr lang="en-US" sz="2800" b="1" dirty="0" smtClean="0">
              <a:solidFill>
                <a:schemeClr val="accent2">
                  <a:lumMod val="75000"/>
                </a:schemeClr>
              </a:solidFill>
              <a:cs typeface="B Nazanin" pitchFamily="2" charset="-78"/>
            </a:endParaRPr>
          </a:p>
          <a:p>
            <a:pPr algn="r" rtl="1"/>
            <a:r>
              <a:rPr lang="fa-IR" sz="2800" b="1" dirty="0" smtClean="0">
                <a:solidFill>
                  <a:schemeClr val="accent2">
                    <a:lumMod val="75000"/>
                  </a:schemeClr>
                </a:solidFill>
                <a:cs typeface="B Nazanin" pitchFamily="2" charset="-78"/>
              </a:rPr>
              <a:t>6. عدم پاسخ دهی به عوامل مزاحم محیطی مانند دما ، قدرت یونی محیط و ...</a:t>
            </a:r>
            <a:endParaRPr lang="en-US" sz="2800" dirty="0">
              <a:solidFill>
                <a:schemeClr val="accent2">
                  <a:lumMod val="75000"/>
                </a:schemeClr>
              </a:solidFill>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400"/>
            <a:ext cx="7620000" cy="2667000"/>
          </a:xfrm>
          <a:blipFill>
            <a:blip r:embed="rId2" cstate="print"/>
            <a:tile tx="0" ty="0" sx="100000" sy="100000" flip="none" algn="tl"/>
          </a:blipFill>
        </p:spPr>
        <p:txBody>
          <a:bodyPr>
            <a:noAutofit/>
          </a:bodyPr>
          <a:lstStyle/>
          <a:p>
            <a:pPr marL="457200" indent="-457200" algn="r" rtl="1">
              <a:lnSpc>
                <a:spcPct val="150000"/>
              </a:lnSpc>
            </a:pPr>
            <a:r>
              <a:rPr lang="ar-SA" sz="2400" b="1" dirty="0" smtClean="0">
                <a:solidFill>
                  <a:schemeClr val="bg1"/>
                </a:solidFill>
                <a:cs typeface="Titr" pitchFamily="2" charset="-78"/>
              </a:rPr>
              <a:t>انواع حسگرها</a:t>
            </a:r>
            <a:r>
              <a:rPr lang="en-US" sz="2400" b="1" dirty="0" smtClean="0">
                <a:solidFill>
                  <a:schemeClr val="bg1"/>
                </a:solidFill>
                <a:cs typeface="Titr" pitchFamily="2" charset="-78"/>
              </a:rPr>
              <a:t/>
            </a:r>
            <a:br>
              <a:rPr lang="en-US" sz="2400" b="1" dirty="0" smtClean="0">
                <a:solidFill>
                  <a:schemeClr val="bg1"/>
                </a:solidFill>
                <a:cs typeface="Titr" pitchFamily="2" charset="-78"/>
              </a:rPr>
            </a:br>
            <a:r>
              <a:rPr lang="ar-SA" sz="2400" b="1" dirty="0" smtClean="0">
                <a:solidFill>
                  <a:schemeClr val="bg1"/>
                </a:solidFill>
                <a:cs typeface="Titr" pitchFamily="2" charset="-78"/>
              </a:rPr>
              <a:t>تقسيم بندي حسگرها بر اساس نوع علائم ورودي</a:t>
            </a:r>
            <a:r>
              <a:rPr lang="en-US" sz="2000" dirty="0" smtClean="0"/>
              <a:t/>
            </a:r>
            <a:br>
              <a:rPr lang="en-US" sz="2000" dirty="0" smtClean="0"/>
            </a:br>
            <a:endParaRPr lang="en-US" sz="2000" b="1" dirty="0">
              <a:solidFill>
                <a:schemeClr val="bg1"/>
              </a:solidFill>
            </a:endParaRPr>
          </a:p>
        </p:txBody>
      </p:sp>
      <p:sp>
        <p:nvSpPr>
          <p:cNvPr id="4" name="Slide Number Placeholder 3"/>
          <p:cNvSpPr>
            <a:spLocks noGrp="1"/>
          </p:cNvSpPr>
          <p:nvPr>
            <p:ph type="sldNum" sz="quarter" idx="12"/>
          </p:nvPr>
        </p:nvSpPr>
        <p:spPr/>
        <p:txBody>
          <a:bodyPr/>
          <a:lstStyle/>
          <a:p>
            <a:fld id="{509FDC25-0E83-47D6-B7D2-04F0A8E08648}" type="slidenum">
              <a:rPr lang="en-US" smtClean="0"/>
              <a:pPr/>
              <a:t>7</a:t>
            </a:fld>
            <a:endParaRPr lang="en-US"/>
          </a:p>
        </p:txBody>
      </p:sp>
      <p:pic>
        <p:nvPicPr>
          <p:cNvPr id="5" name="Picture 4"/>
          <p:cNvPicPr/>
          <p:nvPr/>
        </p:nvPicPr>
        <p:blipFill>
          <a:blip r:embed="rId3" cstate="print"/>
          <a:srcRect/>
          <a:stretch>
            <a:fillRect/>
          </a:stretch>
        </p:blipFill>
        <p:spPr bwMode="auto">
          <a:xfrm>
            <a:off x="838200" y="1828800"/>
            <a:ext cx="7772400" cy="465867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10" dur="1000" fill="hold"/>
                                        <p:tgtEl>
                                          <p:spTgt spid="5"/>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9946" y="1676400"/>
            <a:ext cx="7785854" cy="4962045"/>
          </a:xfrm>
          <a:solidFill>
            <a:schemeClr val="accent4">
              <a:lumMod val="75000"/>
            </a:schemeClr>
          </a:solidFill>
        </p:spPr>
        <p:txBody>
          <a:bodyPr>
            <a:noAutofit/>
          </a:bodyPr>
          <a:lstStyle/>
          <a:p>
            <a:pPr algn="r" rtl="1"/>
            <a:r>
              <a:rPr lang="ar-SA" sz="2400" b="1" dirty="0" smtClean="0">
                <a:cs typeface="Titr" pitchFamily="2" charset="-78"/>
              </a:rPr>
              <a:t>تقسيم بندي حسگرها بر اساس نوع مبدل</a:t>
            </a:r>
            <a:r>
              <a:rPr lang="fa-IR" sz="2400" b="1" dirty="0" smtClean="0">
                <a:cs typeface="Titr" pitchFamily="2" charset="-78"/>
              </a:rPr>
              <a:t/>
            </a:r>
            <a:br>
              <a:rPr lang="fa-IR" sz="2400" b="1" dirty="0" smtClean="0">
                <a:cs typeface="Titr" pitchFamily="2" charset="-78"/>
              </a:rPr>
            </a:br>
            <a:r>
              <a:rPr lang="en-US" sz="2400" dirty="0" smtClean="0">
                <a:cs typeface="Titr" pitchFamily="2" charset="-78"/>
              </a:rPr>
              <a:t/>
            </a:r>
            <a:br>
              <a:rPr lang="en-US" sz="2400" dirty="0" smtClean="0">
                <a:cs typeface="Titr" pitchFamily="2" charset="-78"/>
              </a:rPr>
            </a:br>
            <a:r>
              <a:rPr lang="fa-IR" sz="2400" dirty="0" smtClean="0">
                <a:cs typeface="Titr" pitchFamily="2" charset="-78"/>
              </a:rPr>
              <a:t> </a:t>
            </a:r>
            <a:r>
              <a:rPr lang="ar-SA" sz="2400" dirty="0" smtClean="0">
                <a:cs typeface="Titr" pitchFamily="2" charset="-78"/>
              </a:rPr>
              <a:t>حسگر هاي الكتروشيميايي</a:t>
            </a:r>
            <a:r>
              <a:rPr lang="fa-IR" sz="2400" dirty="0" smtClean="0">
                <a:cs typeface="Titr" pitchFamily="2" charset="-78"/>
              </a:rPr>
              <a:t/>
            </a:r>
            <a:br>
              <a:rPr lang="fa-IR" sz="2400" dirty="0" smtClean="0">
                <a:cs typeface="Titr" pitchFamily="2" charset="-78"/>
              </a:rPr>
            </a:br>
            <a:r>
              <a:rPr lang="fa-IR" sz="2400" dirty="0" smtClean="0">
                <a:cs typeface="Titr" pitchFamily="2" charset="-78"/>
              </a:rPr>
              <a:t>الف)</a:t>
            </a:r>
            <a:r>
              <a:rPr lang="ar-SA" sz="2400" b="1" dirty="0" smtClean="0"/>
              <a:t> روش هاي پتانسيومتري</a:t>
            </a:r>
            <a:r>
              <a:rPr lang="fa-IR" sz="2400" dirty="0" smtClean="0">
                <a:cs typeface="Titr" pitchFamily="2" charset="-78"/>
              </a:rPr>
              <a:t/>
            </a:r>
            <a:br>
              <a:rPr lang="fa-IR" sz="2400" dirty="0" smtClean="0">
                <a:cs typeface="Titr" pitchFamily="2" charset="-78"/>
              </a:rPr>
            </a:br>
            <a:r>
              <a:rPr lang="fa-IR" sz="2400" dirty="0" smtClean="0">
                <a:cs typeface="Titr" pitchFamily="2" charset="-78"/>
              </a:rPr>
              <a:t>ب)</a:t>
            </a:r>
            <a:r>
              <a:rPr lang="ar-SA" sz="2400" b="1" dirty="0" smtClean="0"/>
              <a:t> روش هاي آمپرمتري</a:t>
            </a:r>
            <a:r>
              <a:rPr lang="en-US" sz="2400" dirty="0" smtClean="0">
                <a:cs typeface="Titr" pitchFamily="2" charset="-78"/>
              </a:rPr>
              <a:t/>
            </a:r>
            <a:br>
              <a:rPr lang="en-US" sz="2400" dirty="0" smtClean="0">
                <a:cs typeface="Titr" pitchFamily="2" charset="-78"/>
              </a:rPr>
            </a:br>
            <a:r>
              <a:rPr lang="en-US" sz="2400" dirty="0" smtClean="0">
                <a:cs typeface="Titr" pitchFamily="2" charset="-78"/>
              </a:rPr>
              <a:t> </a:t>
            </a:r>
            <a:r>
              <a:rPr lang="ar-SA" sz="2400" dirty="0" smtClean="0">
                <a:cs typeface="Titr" pitchFamily="2" charset="-78"/>
              </a:rPr>
              <a:t>حسگرهاي نوري</a:t>
            </a:r>
            <a:r>
              <a:rPr lang="en-US" sz="2400" dirty="0" smtClean="0">
                <a:cs typeface="Titr" pitchFamily="2" charset="-78"/>
              </a:rPr>
              <a:t/>
            </a:r>
            <a:br>
              <a:rPr lang="en-US" sz="2400" dirty="0" smtClean="0">
                <a:cs typeface="Titr" pitchFamily="2" charset="-78"/>
              </a:rPr>
            </a:br>
            <a:r>
              <a:rPr lang="en-US" sz="2400" dirty="0" smtClean="0">
                <a:cs typeface="Titr" pitchFamily="2" charset="-78"/>
              </a:rPr>
              <a:t> </a:t>
            </a:r>
            <a:r>
              <a:rPr lang="ar-SA" sz="2400" dirty="0" smtClean="0">
                <a:cs typeface="Titr" pitchFamily="2" charset="-78"/>
              </a:rPr>
              <a:t>حسگرهاي حرارتي</a:t>
            </a:r>
            <a:r>
              <a:rPr lang="en-US" sz="2400" dirty="0" smtClean="0">
                <a:cs typeface="Titr" pitchFamily="2" charset="-78"/>
              </a:rPr>
              <a:t/>
            </a:r>
            <a:br>
              <a:rPr lang="en-US" sz="2400" dirty="0" smtClean="0">
                <a:cs typeface="Titr" pitchFamily="2" charset="-78"/>
              </a:rPr>
            </a:br>
            <a:r>
              <a:rPr lang="ar-SA" sz="2400" dirty="0" smtClean="0">
                <a:cs typeface="Titr" pitchFamily="2" charset="-78"/>
              </a:rPr>
              <a:t> حسگرهاي پيزوالكتريك</a:t>
            </a:r>
            <a:r>
              <a:rPr lang="en-US" sz="2400" dirty="0" smtClean="0">
                <a:cs typeface="Titr" pitchFamily="2" charset="-78"/>
              </a:rPr>
              <a:t>.</a:t>
            </a:r>
            <a:endParaRPr lang="en-US" sz="2400" dirty="0">
              <a:cs typeface="Titr" pitchFamily="2" charset="-78"/>
            </a:endParaRPr>
          </a:p>
        </p:txBody>
      </p:sp>
      <p:sp>
        <p:nvSpPr>
          <p:cNvPr id="3" name="Slide Number Placeholder 2"/>
          <p:cNvSpPr>
            <a:spLocks noGrp="1"/>
          </p:cNvSpPr>
          <p:nvPr>
            <p:ph type="sldNum" sz="quarter" idx="12"/>
          </p:nvPr>
        </p:nvSpPr>
        <p:spPr/>
        <p:txBody>
          <a:bodyPr/>
          <a:lstStyle/>
          <a:p>
            <a:fld id="{509FDC25-0E83-47D6-B7D2-04F0A8E08648}" type="slidenum">
              <a:rPr lang="en-US" smtClean="0"/>
              <a:pPr/>
              <a:t>8</a:t>
            </a:fld>
            <a:endParaRPr lang="en-US" dirty="0"/>
          </a:p>
        </p:txBody>
      </p:sp>
      <p:sp>
        <p:nvSpPr>
          <p:cNvPr id="8" name="Rectangle 7"/>
          <p:cNvSpPr/>
          <p:nvPr/>
        </p:nvSpPr>
        <p:spPr>
          <a:xfrm>
            <a:off x="990600" y="152400"/>
            <a:ext cx="7162800" cy="1569660"/>
          </a:xfrm>
          <a:prstGeom prst="rect">
            <a:avLst/>
          </a:prstGeom>
          <a:solidFill>
            <a:schemeClr val="bg2"/>
          </a:solidFill>
        </p:spPr>
        <p:txBody>
          <a:bodyPr wrap="square">
            <a:spAutoFit/>
          </a:bodyPr>
          <a:lstStyle/>
          <a:p>
            <a:pPr algn="ctr" rtl="1"/>
            <a:endParaRPr lang="fa-IR" sz="3200" b="1" dirty="0" smtClean="0"/>
          </a:p>
          <a:p>
            <a:pPr algn="ctr" rtl="1"/>
            <a:r>
              <a:rPr lang="ar-SA" sz="3200" b="1" dirty="0" smtClean="0"/>
              <a:t>حسگرها</a:t>
            </a:r>
            <a:endParaRPr lang="fa-IR" sz="3200" b="1" dirty="0" smtClean="0"/>
          </a:p>
          <a:p>
            <a:pPr algn="ctr" rtl="1"/>
            <a:endParaRPr lang="fa-IR" sz="3200" b="1" dirty="0" smtClean="0">
              <a:cs typeface="B Titr" pitchFamily="2" charset="-78"/>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8"/>
                                        </p:tgtEl>
                                        <p:attrNameLst>
                                          <p:attrName>style.visibility</p:attrName>
                                        </p:attrNameLst>
                                      </p:cBhvr>
                                      <p:to>
                                        <p:strVal val="visible"/>
                                      </p:to>
                                    </p:set>
                                    <p:anim calcmode="discrete" valueType="clr">
                                      <p:cBhvr override="childStyle">
                                        <p:cTn id="7" dur="80"/>
                                        <p:tgtEl>
                                          <p:spTgt spid="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8"/>
                                        </p:tgtEl>
                                        <p:attrNameLst>
                                          <p:attrName>fillcolor</p:attrName>
                                        </p:attrNameLst>
                                      </p:cBhvr>
                                      <p:tavLst>
                                        <p:tav tm="0">
                                          <p:val>
                                            <p:clrVal>
                                              <a:schemeClr val="accent2"/>
                                            </p:clrVal>
                                          </p:val>
                                        </p:tav>
                                        <p:tav tm="50000">
                                          <p:val>
                                            <p:clrVal>
                                              <a:schemeClr val="hlink"/>
                                            </p:clrVal>
                                          </p:val>
                                        </p:tav>
                                      </p:tavLst>
                                    </p:anim>
                                    <p:set>
                                      <p:cBhvr>
                                        <p:cTn id="9" dur="80"/>
                                        <p:tgtEl>
                                          <p:spTgt spid="8"/>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49" presetClass="entr" presetSubtype="0" decel="10000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 calcmode="lin" valueType="num">
                                      <p:cBhvr>
                                        <p:cTn id="16" dur="500" fill="hold"/>
                                        <p:tgtEl>
                                          <p:spTgt spid="2"/>
                                        </p:tgtEl>
                                        <p:attrNameLst>
                                          <p:attrName>style.rotation</p:attrName>
                                        </p:attrNameLst>
                                      </p:cBhvr>
                                      <p:tavLst>
                                        <p:tav tm="0">
                                          <p:val>
                                            <p:fltVal val="360"/>
                                          </p:val>
                                        </p:tav>
                                        <p:tav tm="100000">
                                          <p:val>
                                            <p:fltVal val="0"/>
                                          </p:val>
                                        </p:tav>
                                      </p:tavLst>
                                    </p:anim>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382000" cy="1219200"/>
          </a:xfrm>
        </p:spPr>
        <p:style>
          <a:lnRef idx="1">
            <a:schemeClr val="accent3"/>
          </a:lnRef>
          <a:fillRef idx="2">
            <a:schemeClr val="accent3"/>
          </a:fillRef>
          <a:effectRef idx="1">
            <a:schemeClr val="accent3"/>
          </a:effectRef>
          <a:fontRef idx="minor">
            <a:schemeClr val="dk1"/>
          </a:fontRef>
        </p:style>
        <p:txBody>
          <a:bodyPr>
            <a:noAutofit/>
          </a:bodyPr>
          <a:lstStyle/>
          <a:p>
            <a:pPr rtl="1"/>
            <a:r>
              <a:rPr lang="ar-SA" sz="2400" b="1" dirty="0" smtClean="0"/>
              <a:t>حسگر های گازی</a:t>
            </a:r>
            <a:endParaRPr lang="en-US" sz="2400" b="1" dirty="0">
              <a:cs typeface="B Nazanin" pitchFamily="2" charset="-78"/>
            </a:endParaRPr>
          </a:p>
        </p:txBody>
      </p:sp>
      <p:sp>
        <p:nvSpPr>
          <p:cNvPr id="3" name="Slide Number Placeholder 2"/>
          <p:cNvSpPr>
            <a:spLocks noGrp="1"/>
          </p:cNvSpPr>
          <p:nvPr>
            <p:ph type="sldNum" sz="quarter" idx="12"/>
          </p:nvPr>
        </p:nvSpPr>
        <p:spPr/>
        <p:txBody>
          <a:bodyPr/>
          <a:lstStyle/>
          <a:p>
            <a:fld id="{509FDC25-0E83-47D6-B7D2-04F0A8E08648}" type="slidenum">
              <a:rPr lang="en-US" smtClean="0"/>
              <a:pPr/>
              <a:t>9</a:t>
            </a:fld>
            <a:endParaRPr lang="en-US"/>
          </a:p>
        </p:txBody>
      </p:sp>
      <p:sp>
        <p:nvSpPr>
          <p:cNvPr id="5" name="TextBox 4"/>
          <p:cNvSpPr txBox="1"/>
          <p:nvPr/>
        </p:nvSpPr>
        <p:spPr>
          <a:xfrm>
            <a:off x="304800" y="1676400"/>
            <a:ext cx="8610600" cy="563231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r" rtl="1"/>
            <a:r>
              <a:rPr lang="fa-IR" sz="2400" b="1" dirty="0" smtClean="0"/>
              <a:t>حسگر</a:t>
            </a:r>
            <a:r>
              <a:rPr lang="ar-SA" sz="2400" b="1" dirty="0" smtClean="0"/>
              <a:t>های </a:t>
            </a:r>
            <a:r>
              <a:rPr lang="fa-IR" sz="2400" b="1" dirty="0" smtClean="0"/>
              <a:t>گازی </a:t>
            </a:r>
            <a:r>
              <a:rPr lang="ar-SA" sz="2400" b="1" dirty="0" smtClean="0"/>
              <a:t>شيميايي</a:t>
            </a:r>
            <a:endParaRPr lang="en-US" sz="2400" b="1" dirty="0" smtClean="0">
              <a:cs typeface="B Nazanin" pitchFamily="2" charset="-78"/>
            </a:endParaRPr>
          </a:p>
          <a:p>
            <a:pPr algn="r" rtl="1"/>
            <a:endParaRPr lang="en-US" sz="2400" b="1" dirty="0" smtClean="0">
              <a:cs typeface="B Nazanin" pitchFamily="2" charset="-78"/>
            </a:endParaRPr>
          </a:p>
          <a:p>
            <a:pPr algn="r" rtl="1"/>
            <a:r>
              <a:rPr lang="ar-SA" sz="2400" b="1" dirty="0" smtClean="0"/>
              <a:t>١</a:t>
            </a:r>
            <a:r>
              <a:rPr lang="en-US" sz="2400" b="1" dirty="0" smtClean="0"/>
              <a:t>.</a:t>
            </a:r>
            <a:r>
              <a:rPr lang="ar-SA" sz="2400" b="1" dirty="0" smtClean="0"/>
              <a:t>حسگرهاي هادي </a:t>
            </a:r>
            <a:r>
              <a:rPr lang="en-US" sz="2400" b="1" dirty="0" smtClean="0"/>
              <a:t>:</a:t>
            </a:r>
            <a:r>
              <a:rPr lang="ar-SA" sz="2400" b="1" dirty="0" smtClean="0"/>
              <a:t>تاثير متقابل گاز با جامد( اكسيد فلزي نيمه هادي يا نيمه هادي آلي )موجب تغيير در هدايت مي شود</a:t>
            </a:r>
            <a:r>
              <a:rPr lang="en-US" sz="2400" b="1" dirty="0" smtClean="0"/>
              <a:t> .</a:t>
            </a:r>
            <a:r>
              <a:rPr lang="ar-SA" sz="2400" b="1" dirty="0" smtClean="0"/>
              <a:t>كه به همان حسگرهاي نيمه هادي بيشتر معروفند</a:t>
            </a:r>
            <a:r>
              <a:rPr lang="en-US" sz="2400" b="1" dirty="0" smtClean="0"/>
              <a:t>.</a:t>
            </a:r>
          </a:p>
          <a:p>
            <a:pPr algn="r" rtl="1"/>
            <a:r>
              <a:rPr lang="ar-SA" sz="2400" b="1" dirty="0" smtClean="0"/>
              <a:t>٢</a:t>
            </a:r>
            <a:r>
              <a:rPr lang="en-US" sz="2400" b="1" dirty="0" smtClean="0"/>
              <a:t>.</a:t>
            </a:r>
            <a:r>
              <a:rPr lang="ar-SA" sz="2400" b="1" dirty="0" smtClean="0"/>
              <a:t>حسگرهاي نيمه هادي ساخته شده </a:t>
            </a:r>
            <a:r>
              <a:rPr lang="en-US" sz="2400" b="1" dirty="0" smtClean="0"/>
              <a:t>:</a:t>
            </a:r>
            <a:r>
              <a:rPr lang="ar-SA" sz="2400" b="1" dirty="0" smtClean="0"/>
              <a:t>اينها سازنده هاي نيمه هادي اصلاح شده هستند كه در آنها تغييرات در لايه هاي دوگانه الكتريكي در مرزهاي فازي براي اندازه گيري استفاده م يشود</a:t>
            </a:r>
            <a:r>
              <a:rPr lang="en-US" sz="2400" b="1" dirty="0" smtClean="0"/>
              <a:t> .</a:t>
            </a:r>
          </a:p>
          <a:p>
            <a:pPr algn="r" rtl="1"/>
            <a:r>
              <a:rPr lang="ar-SA" sz="2400" b="1" dirty="0" smtClean="0"/>
              <a:t>٣</a:t>
            </a:r>
            <a:r>
              <a:rPr lang="en-US" sz="2400" b="1" dirty="0" smtClean="0"/>
              <a:t>.</a:t>
            </a:r>
            <a:r>
              <a:rPr lang="ar-SA" sz="2400" b="1" dirty="0" smtClean="0"/>
              <a:t>حسگرهاي الكتروشيميايي</a:t>
            </a:r>
            <a:r>
              <a:rPr lang="en-US" sz="2400" b="1" dirty="0" smtClean="0"/>
              <a:t>:</a:t>
            </a:r>
            <a:r>
              <a:rPr lang="ar-SA" sz="2400" b="1" dirty="0" smtClean="0"/>
              <a:t>در اين حسگرها از اثر كاتاليزوري الكترودهاي ويژه براي تشخيص گاز استفاده مي شود</a:t>
            </a:r>
            <a:r>
              <a:rPr lang="en-US" sz="2400" b="1" dirty="0" smtClean="0"/>
              <a:t> .</a:t>
            </a:r>
          </a:p>
          <a:p>
            <a:pPr algn="r" rtl="1"/>
            <a:r>
              <a:rPr lang="ar-SA" sz="2400" b="1" dirty="0" smtClean="0"/>
              <a:t>٤</a:t>
            </a:r>
            <a:r>
              <a:rPr lang="en-US" sz="2400" b="1" dirty="0" smtClean="0"/>
              <a:t>.</a:t>
            </a:r>
            <a:r>
              <a:rPr lang="ar-SA" sz="2400" b="1" dirty="0" smtClean="0"/>
              <a:t>حسگرهاي الكتروليت جامد </a:t>
            </a:r>
            <a:r>
              <a:rPr lang="en-US" sz="2400" b="1" dirty="0" smtClean="0"/>
              <a:t>: </a:t>
            </a:r>
            <a:r>
              <a:rPr lang="ar-SA" sz="2400" b="1" dirty="0" smtClean="0"/>
              <a:t>اين در هدايت يوني در سطوح هدايتي الكتروني قابل اغماض به كار مي رود</a:t>
            </a:r>
            <a:r>
              <a:rPr lang="en-US" sz="2400" b="1" dirty="0" smtClean="0"/>
              <a:t> .</a:t>
            </a:r>
          </a:p>
          <a:p>
            <a:pPr algn="r" rtl="1"/>
            <a:r>
              <a:rPr lang="ar-SA" sz="2400" b="1" dirty="0" smtClean="0"/>
              <a:t>٥</a:t>
            </a:r>
            <a:r>
              <a:rPr lang="en-US" sz="2400" b="1" dirty="0" smtClean="0"/>
              <a:t>.</a:t>
            </a:r>
            <a:r>
              <a:rPr lang="ar-SA" sz="2400" b="1" dirty="0" smtClean="0"/>
              <a:t>فتهاي حساس شيميايي</a:t>
            </a:r>
            <a:endParaRPr lang="en-US" sz="2400" b="1" dirty="0" smtClean="0"/>
          </a:p>
          <a:p>
            <a:pPr algn="r" rtl="1"/>
            <a:r>
              <a:rPr lang="ar-SA" sz="2400" b="1" dirty="0" smtClean="0"/>
              <a:t>٦. حسگرهاي هادي </a:t>
            </a:r>
            <a:r>
              <a:rPr lang="en-US" sz="2400" b="1" dirty="0" smtClean="0"/>
              <a:t>)</a:t>
            </a:r>
            <a:r>
              <a:rPr lang="ar-SA" sz="2400" b="1" dirty="0" smtClean="0"/>
              <a:t>اكسيد فلزي نيمه هاد</a:t>
            </a:r>
            <a:r>
              <a:rPr lang="fa-IR" sz="2400" b="1" dirty="0" smtClean="0"/>
              <a:t>ی)</a:t>
            </a:r>
            <a:endParaRPr lang="en-US" sz="2400" b="1" dirty="0" smtClean="0"/>
          </a:p>
          <a:p>
            <a:pPr algn="r" rtl="1"/>
            <a:r>
              <a:rPr lang="ar-SA" sz="2400" b="1" dirty="0" smtClean="0"/>
              <a:t> </a:t>
            </a:r>
            <a:endParaRPr lang="en-US" sz="2400" b="1"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8" presetClass="entr" presetSubtype="12"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strips(downLeft)">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30" presetClass="entr" presetSubtype="0" fill="hold" grpId="1"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800" decel="100000"/>
                                        <p:tgtEl>
                                          <p:spTgt spid="5"/>
                                        </p:tgtEl>
                                      </p:cBhvr>
                                    </p:animEffect>
                                    <p:anim calcmode="lin" valueType="num">
                                      <p:cBhvr>
                                        <p:cTn id="19" dur="800" decel="100000" fill="hold"/>
                                        <p:tgtEl>
                                          <p:spTgt spid="5"/>
                                        </p:tgtEl>
                                        <p:attrNameLst>
                                          <p:attrName>style.rotation</p:attrName>
                                        </p:attrNameLst>
                                      </p:cBhvr>
                                      <p:tavLst>
                                        <p:tav tm="0">
                                          <p:val>
                                            <p:fltVal val="-90"/>
                                          </p:val>
                                        </p:tav>
                                        <p:tav tm="100000">
                                          <p:val>
                                            <p:fltVal val="0"/>
                                          </p:val>
                                        </p:tav>
                                      </p:tavLst>
                                    </p:anim>
                                    <p:anim calcmode="lin" valueType="num">
                                      <p:cBhvr>
                                        <p:cTn id="20" dur="800" decel="100000" fill="hold"/>
                                        <p:tgtEl>
                                          <p:spTgt spid="5"/>
                                        </p:tgtEl>
                                        <p:attrNameLst>
                                          <p:attrName>ppt_x</p:attrName>
                                        </p:attrNameLst>
                                      </p:cBhvr>
                                      <p:tavLst>
                                        <p:tav tm="0">
                                          <p:val>
                                            <p:strVal val="#ppt_x+0.4"/>
                                          </p:val>
                                        </p:tav>
                                        <p:tav tm="100000">
                                          <p:val>
                                            <p:strVal val="#ppt_x-0.05"/>
                                          </p:val>
                                        </p:tav>
                                      </p:tavLst>
                                    </p:anim>
                                    <p:anim calcmode="lin" valueType="num">
                                      <p:cBhvr>
                                        <p:cTn id="21" dur="800" decel="100000" fill="hold"/>
                                        <p:tgtEl>
                                          <p:spTgt spid="5"/>
                                        </p:tgtEl>
                                        <p:attrNameLst>
                                          <p:attrName>ppt_y</p:attrName>
                                        </p:attrNameLst>
                                      </p:cBhvr>
                                      <p:tavLst>
                                        <p:tav tm="0">
                                          <p:val>
                                            <p:strVal val="#ppt_y-0.4"/>
                                          </p:val>
                                        </p:tav>
                                        <p:tav tm="100000">
                                          <p:val>
                                            <p:strVal val="#ppt_y+0.1"/>
                                          </p:val>
                                        </p:tav>
                                      </p:tavLst>
                                    </p:anim>
                                    <p:anim calcmode="lin" valueType="num">
                                      <p:cBhvr>
                                        <p:cTn id="22"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23"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5" grpId="1"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1417</TotalTime>
  <Words>3312</Words>
  <Application>Microsoft Office PowerPoint</Application>
  <PresentationFormat>On-screen Show (4:3)</PresentationFormat>
  <Paragraphs>202</Paragraphs>
  <Slides>44</Slides>
  <Notes>3</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44</vt:i4>
      </vt:variant>
    </vt:vector>
  </HeadingPairs>
  <TitlesOfParts>
    <vt:vector size="46" baseType="lpstr">
      <vt:lpstr>Office Theme</vt:lpstr>
      <vt:lpstr>Equation</vt:lpstr>
      <vt:lpstr>Slide 1</vt:lpstr>
      <vt:lpstr>Slide 2</vt:lpstr>
      <vt:lpstr>Slide 3</vt:lpstr>
      <vt:lpstr>حسگرها</vt:lpstr>
      <vt:lpstr>اجزای مختلف حسگر</vt:lpstr>
      <vt:lpstr>خصوصّيات حسگرها</vt:lpstr>
      <vt:lpstr>انواع حسگرها تقسيم بندي حسگرها بر اساس نوع علائم ورودي </vt:lpstr>
      <vt:lpstr>تقسيم بندي حسگرها بر اساس نوع مبدل   حسگر هاي الكتروشيميايي الف) روش هاي پتانسيومتري ب) روش هاي آمپرمتري  حسگرهاي نوري  حسگرهاي حرارتي  حسگرهاي پيزوالكتريك.</vt:lpstr>
      <vt:lpstr>حسگر های گازی</vt:lpstr>
      <vt:lpstr>غبارهاي هوشمند  نانو حسگرهاي گاز  نانوحسگرهاي فيزيکي نانو حسگرهاي شيميايي</vt:lpstr>
      <vt:lpstr>غبارهاي هوشمند</vt:lpstr>
      <vt:lpstr>نانوحسگرهاي فيزيکي</vt:lpstr>
      <vt:lpstr>1.استفاده از نقاط کوانتومی درتولید نانو حسگرها 2.استفاده ازنانولوله ها درتولید نانوحسگرها الف ) نانولوله های کربنی به عنوان حسگرهای شیمیایی ب) نانولوله های کربنی به عنوان حسگرهای مکانیکی  3.استفاده ازنانو ابزارها درتوليد نانوحسگرها </vt:lpstr>
      <vt:lpstr>کاربرد نانوحسگر ها</vt:lpstr>
      <vt:lpstr>نانوحسگرها كاربردهای بسیاری در سه حوزه مهم نانوبیوتكنولوژی (پزشكی، كشاورزی و صنایع غذایی) دارند كه شامل:   • آشكارسازی عوامل و كمیت‌های شیمیایی و بیولوژیكی   • توالی‌سنجیDNA  • در تشخیص بیماری‌ها و تولید داروها   • در آزمایش‌های مؤثر و سریع بر روی داروهای جدید   • سیستم‌های كنترلی قابل حمل و نقل برای حفظ سلامت محصولات كشاورزی و غذایی در انبارها و حمل و نقل و انتقال   • سیستم‌های مجتمع نانوسنسوری برای اندازه‌گیری، گزارش‌دهی و كنترل هوشمند گیاهان یا دام‌ها  • بیوسنسورهای دقیق‌تر برای شناسایی پروتئین‌ها   • آشكارسازی سریع عوامل بیماری‌زا    </vt:lpstr>
      <vt:lpstr>Slide 16</vt:lpstr>
      <vt:lpstr>مزیت های نانوحسگرهای گازی</vt:lpstr>
      <vt:lpstr>سلول کوانتومی</vt:lpstr>
      <vt:lpstr>نسبت سطح به حجم و خاصیت اتمام سطح</vt:lpstr>
      <vt:lpstr>مورفولوژی نانو ذرات</vt:lpstr>
      <vt:lpstr>ساخت دستگاه نانو سنسور</vt:lpstr>
      <vt:lpstr>تولید و انتخاب نانومواد حساس</vt:lpstr>
      <vt:lpstr>قرار دادن نانومواد حساس روی الکترود های الگوسازی شده</vt:lpstr>
      <vt:lpstr>قرار دادن نانومواد حساس روی الکترود های الگوسازی شده</vt:lpstr>
      <vt:lpstr>قرار دادن نانومواد حساس روی الکترود های الگوسازی شده</vt:lpstr>
      <vt:lpstr>قرار دادن نانومواد حساس روی الکترود های الگوسازی شده</vt:lpstr>
      <vt:lpstr>انواع نانوحسگرهای گازی</vt:lpstr>
      <vt:lpstr>نانولوله های کربنی</vt:lpstr>
      <vt:lpstr>اکسیدهای فلزی MOX یک محدوده ی وسیعی از خواص   فیزیکی شیمیایی و الکتریکی را دارا می باشند که اغلب باعث حساسیت بالایی برای تغییر در محیط های شیمیایی  می شود.اغلب نانو سنسورهای گازی حالت جامد تجارتی بر مبنای تنسب ساخته شده اند و   اکسید های فلزی پیش بینی شده اساسا SnO2, ZnOهستند که ظرفیت شناسایی  گازهای متعددی با حساسیت بالا توسط آنها  ثابت شده است. پایداری خوب و همچنین برای تولید کم هزینه هستند.مکانیزم حس کردن  یافت شده برای اکثر نانوسنسور های گازی با مبنای اکسید فلز تکیه دارد به تغییر رسانایی الکتریکی ناشی از انتقال بار بین سطوح مرکب شده است</vt:lpstr>
      <vt:lpstr>نانو سیلیکون های کریستاله</vt:lpstr>
      <vt:lpstr>نانو حسگر های گازی با استفاده از اکسید های فلزی</vt:lpstr>
      <vt:lpstr>نانوسنسورهای گازی چنانچه تا به حال مورد بررسی قرار گرفته اند چند مشکل اساسی دارند,که مهمترین آنها به شرح زیر است: 1.فرآیند های ساخت فاقد اعتبار و ارزیابی مناسب 2.زمان های طولانی احیا و  پاسخ 3.آستر مبنای کاملا ناپایدار</vt:lpstr>
      <vt:lpstr>زمان های طولانی احیا و  پاسخ</vt:lpstr>
      <vt:lpstr>بررسی اقتصادی نانو حسگر ها</vt:lpstr>
      <vt:lpstr>جذابيت‌هاي نانوحسگرها</vt:lpstr>
      <vt:lpstr>اختلاف در پذيرش سناريوهاي نانوحسگرها در هر بخش از صنعت</vt:lpstr>
      <vt:lpstr>وجود الگوي کاربرد براي حسگرها در هر بخش از صنعت</vt:lpstr>
      <vt:lpstr>تفاوت در توسة پلاتفرم‌هاي مختلف نانوتکنولوژي براي ساخت نانوحسگرها</vt:lpstr>
      <vt:lpstr>مساله زمان</vt:lpstr>
      <vt:lpstr>نتیجه بررسی اقتصادی</vt:lpstr>
      <vt:lpstr>موانع پيشرفت بازار نانوحسگرها </vt:lpstr>
      <vt:lpstr>Slide 42</vt:lpstr>
      <vt:lpstr>Slide 43</vt:lpstr>
      <vt:lpstr>Slide 44</vt:lpstr>
    </vt:vector>
  </TitlesOfParts>
  <Company>MRT www.Win2Farsi.com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بسم الله الرحمن الرحیم</dc:title>
  <dc:creator>MRT</dc:creator>
  <cp:lastModifiedBy>Administrator</cp:lastModifiedBy>
  <cp:revision>198</cp:revision>
  <dcterms:created xsi:type="dcterms:W3CDTF">2010-03-25T02:47:48Z</dcterms:created>
  <dcterms:modified xsi:type="dcterms:W3CDTF">2010-09-26T07:25:38Z</dcterms:modified>
</cp:coreProperties>
</file>