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2" r:id="rId3"/>
    <p:sldId id="283" r:id="rId4"/>
    <p:sldId id="258" r:id="rId5"/>
    <p:sldId id="299" r:id="rId6"/>
    <p:sldId id="298" r:id="rId7"/>
    <p:sldId id="259" r:id="rId8"/>
    <p:sldId id="260" r:id="rId9"/>
    <p:sldId id="261" r:id="rId10"/>
    <p:sldId id="262" r:id="rId11"/>
    <p:sldId id="309" r:id="rId12"/>
    <p:sldId id="310" r:id="rId13"/>
    <p:sldId id="263" r:id="rId14"/>
    <p:sldId id="264" r:id="rId15"/>
    <p:sldId id="265" r:id="rId16"/>
    <p:sldId id="266" r:id="rId17"/>
    <p:sldId id="267" r:id="rId18"/>
    <p:sldId id="285" r:id="rId19"/>
    <p:sldId id="286" r:id="rId20"/>
    <p:sldId id="287" r:id="rId21"/>
    <p:sldId id="289" r:id="rId22"/>
    <p:sldId id="290" r:id="rId23"/>
    <p:sldId id="291" r:id="rId24"/>
    <p:sldId id="292" r:id="rId25"/>
    <p:sldId id="294" r:id="rId26"/>
    <p:sldId id="295" r:id="rId27"/>
    <p:sldId id="268" r:id="rId28"/>
    <p:sldId id="301" r:id="rId29"/>
    <p:sldId id="276" r:id="rId30"/>
    <p:sldId id="300" r:id="rId31"/>
    <p:sldId id="302" r:id="rId32"/>
    <p:sldId id="275" r:id="rId33"/>
    <p:sldId id="296" r:id="rId34"/>
    <p:sldId id="270" r:id="rId35"/>
    <p:sldId id="303" r:id="rId36"/>
    <p:sldId id="304" r:id="rId37"/>
    <p:sldId id="305" r:id="rId38"/>
    <p:sldId id="306" r:id="rId39"/>
    <p:sldId id="308" r:id="rId40"/>
    <p:sldId id="307" r:id="rId41"/>
    <p:sldId id="269" r:id="rId42"/>
    <p:sldId id="280" r:id="rId43"/>
    <p:sldId id="281" r:id="rId44"/>
    <p:sldId id="27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389F5-F72B-4930-860A-9DE92C908C34}" type="datetimeFigureOut">
              <a:rPr lang="en-US" smtClean="0"/>
              <a:pPr/>
              <a:t>9/26/2010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6CE95-404B-4280-9412-9E4C32F665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6CE95-404B-4280-9412-9E4C32F6652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6CE95-404B-4280-9412-9E4C32F6652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86CE95-404B-4280-9412-9E4C32F6652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F722A9-2DBF-40C1-9924-81065C039C0F}" type="datetime1">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44131-84D4-45A5-8081-9A41D4FCD997}" type="datetime1">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A147F-3807-4AED-8764-A677B5AB0264}" type="datetime1">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386CC-47B3-40C1-B995-7B71CD678E01}" type="datetime1">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D4BC2-08CA-4BCB-83F2-ADAE2820912F}" type="datetime1">
              <a:rPr lang="en-US" smtClean="0"/>
              <a:pPr/>
              <a:t>9/26/2010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B13DA-9E23-4DEB-807E-1D6C54AFBD5D}" type="datetime1">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AB7ED4-6A1B-44C7-ADE7-E08EA607F76D}" type="datetime1">
              <a:rPr lang="en-US" smtClean="0"/>
              <a:pPr/>
              <a:t>9/26/2010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F9273-2F2E-47B8-9C9D-032FE2EC3974}" type="datetime1">
              <a:rPr lang="en-US" smtClean="0"/>
              <a:pPr/>
              <a:t>9/26/2010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7F2D9-5A60-4829-AE84-5365BAEE557F}" type="datetime1">
              <a:rPr lang="en-US" smtClean="0"/>
              <a:pPr/>
              <a:t>9/26/2010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CD945-C9D5-4695-98C3-0C26D99B8B41}" type="datetime1">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9581A-67DD-4DD7-9C97-7B14F21B4536}" type="datetime1">
              <a:rPr lang="en-US" smtClean="0"/>
              <a:pPr/>
              <a:t>9/26/2010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9FDC25-0E83-47D6-B7D2-04F0A8E08648}"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F228B-9868-4F17-9B89-770CE585EE32}" type="datetime1">
              <a:rPr lang="en-US" smtClean="0"/>
              <a:pPr/>
              <a:t>9/26/2010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FDC25-0E83-47D6-B7D2-04F0A8E086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9FDC25-0E83-47D6-B7D2-04F0A8E08648}" type="slidenum">
              <a:rPr lang="en-US" smtClean="0"/>
              <a:pPr/>
              <a:t>1</a:t>
            </a:fld>
            <a:endParaRPr lang="en-US"/>
          </a:p>
        </p:txBody>
      </p:sp>
      <p:pic>
        <p:nvPicPr>
          <p:cNvPr id="6" name="Picture 4"/>
          <p:cNvPicPr>
            <a:picLocks noChangeAspect="1" noChangeArrowheads="1"/>
          </p:cNvPicPr>
          <p:nvPr/>
        </p:nvPicPr>
        <p:blipFill>
          <a:blip r:embed="rId3" cstate="print"/>
          <a:srcRect/>
          <a:stretch>
            <a:fillRect/>
          </a:stretch>
        </p:blipFill>
        <p:spPr>
          <a:xfrm>
            <a:off x="0" y="0"/>
            <a:ext cx="9144000" cy="6858000"/>
          </a:xfrm>
          <a:prstGeom prst="rect">
            <a:avLst/>
          </a:prstGeom>
          <a:noFill/>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229600" cy="4876800"/>
          </a:xfrm>
          <a:solidFill>
            <a:schemeClr val="tx2">
              <a:lumMod val="25000"/>
            </a:schemeClr>
          </a:solidFill>
        </p:spPr>
        <p:txBody>
          <a:bodyPr>
            <a:noAutofit/>
          </a:bodyPr>
          <a:lstStyle/>
          <a:p>
            <a:pPr algn="r" rtl="1">
              <a:buFont typeface="Arial" pitchFamily="34" charset="0"/>
              <a:buChar char="•"/>
            </a:pPr>
            <a:r>
              <a:rPr lang="ar-SA" sz="2400" b="1" dirty="0" smtClean="0"/>
              <a:t>غبارهاي هوشمند</a:t>
            </a:r>
            <a:r>
              <a:rPr lang="en-US" sz="2400" b="1" dirty="0" smtClean="0"/>
              <a:t/>
            </a:r>
            <a:br>
              <a:rPr lang="en-US" sz="2400" b="1" dirty="0" smtClean="0"/>
            </a:br>
            <a:r>
              <a:rPr lang="ar-SA" sz="2400" b="1" dirty="0" smtClean="0"/>
              <a:t> نانو حسگرهاي گاز </a:t>
            </a:r>
            <a:r>
              <a:rPr lang="fa-IR" sz="2400" b="1" dirty="0" smtClean="0"/>
              <a:t/>
            </a:r>
            <a:br>
              <a:rPr lang="fa-IR" sz="2400" b="1" dirty="0" smtClean="0"/>
            </a:br>
            <a:r>
              <a:rPr lang="ar-SA" sz="2400" b="1" dirty="0" smtClean="0"/>
              <a:t>نانوحسگرهاي فيزيکي</a:t>
            </a:r>
            <a:r>
              <a:rPr lang="fa-IR" sz="2400" b="1" dirty="0" smtClean="0"/>
              <a:t/>
            </a:r>
            <a:br>
              <a:rPr lang="fa-IR" sz="2400" b="1" dirty="0" smtClean="0"/>
            </a:br>
            <a:r>
              <a:rPr lang="ar-SA" sz="2400" dirty="0" smtClean="0"/>
              <a:t>نانو حسگرهاي شيميايي</a:t>
            </a:r>
            <a:endParaRPr lang="en-US" sz="2400" dirty="0">
              <a:cs typeface="B Nazanin" pitchFamily="2" charset="-78"/>
            </a:endParaRPr>
          </a:p>
        </p:txBody>
      </p:sp>
      <p:sp>
        <p:nvSpPr>
          <p:cNvPr id="3" name="Slide Number Placeholder 2"/>
          <p:cNvSpPr>
            <a:spLocks noGrp="1"/>
          </p:cNvSpPr>
          <p:nvPr>
            <p:ph type="sldNum" sz="quarter" idx="12"/>
          </p:nvPr>
        </p:nvSpPr>
        <p:spPr/>
        <p:txBody>
          <a:bodyPr/>
          <a:lstStyle/>
          <a:p>
            <a:fld id="{509FDC25-0E83-47D6-B7D2-04F0A8E08648}" type="slidenum">
              <a:rPr lang="en-US" smtClean="0"/>
              <a:pPr/>
              <a:t>10</a:t>
            </a:fld>
            <a:endParaRPr lang="en-US"/>
          </a:p>
        </p:txBody>
      </p:sp>
      <p:sp>
        <p:nvSpPr>
          <p:cNvPr id="7" name="Title 1"/>
          <p:cNvSpPr txBox="1">
            <a:spLocks/>
          </p:cNvSpPr>
          <p:nvPr/>
        </p:nvSpPr>
        <p:spPr>
          <a:xfrm>
            <a:off x="152400" y="304800"/>
            <a:ext cx="8382000" cy="12192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rtl="1">
              <a:spcBef>
                <a:spcPct val="0"/>
              </a:spcBef>
            </a:pPr>
            <a:r>
              <a:rPr lang="ar-SA" sz="2400" b="1" dirty="0" smtClean="0"/>
              <a:t>نانوحسگرها</a:t>
            </a:r>
            <a:endParaRPr kumimoji="0" lang="en-US" sz="2400" b="1" i="0" u="none" strike="noStrike" kern="1200" cap="none" spc="0" normalizeH="0" baseline="0" noProof="0" dirty="0">
              <a:ln>
                <a:noFill/>
              </a:ln>
              <a:solidFill>
                <a:schemeClr val="dk1"/>
              </a:solidFill>
              <a:effectLst/>
              <a:uLnTx/>
              <a:uFillTx/>
              <a:latin typeface="+mn-lt"/>
              <a:ea typeface="+mn-ea"/>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1"/>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ar-SA" b="1" dirty="0" smtClean="0"/>
              <a:t>غبارهاي هوشمند</a:t>
            </a:r>
            <a:endParaRPr lang="en-US" dirty="0"/>
          </a:p>
        </p:txBody>
      </p:sp>
      <p:sp>
        <p:nvSpPr>
          <p:cNvPr id="7" name="Content Placeholder 6"/>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20000"/>
          </a:bodyPr>
          <a:lstStyle/>
          <a:p>
            <a:pPr algn="r" rtl="1"/>
            <a:r>
              <a:rPr lang="ar-SA" b="1" dirty="0" smtClean="0"/>
              <a:t>غبار هوشمند در واقع حسگر بسيار پيشرفته اي است که در سال 1999 در آمريکا ساخته شده است. اين سنسورها قادرند ساعت ها بصورت معلق در هوا مانده و داده هاي حاصل از پردازش خود روي دما - فشار - رطوبت - ميزان مواد شيميايي موجود - نور و صداي محيط اطراف خود را تا فاصله 20 کيلومتري مخابره کنند و امکان پايش مستمر وضعيت آلودگي هوا را در يک منطقه خاص فراهم آورند</a:t>
            </a:r>
            <a:endParaRPr lang="fa-IR" b="1" dirty="0" smtClean="0"/>
          </a:p>
          <a:p>
            <a:pPr algn="r" rtl="1"/>
            <a:r>
              <a:rPr lang="ar-SA" b="1" dirty="0" smtClean="0"/>
              <a:t>اندازه اين حسگر ها در حد ميلي مترمکعب است. انرژي آنها از نور خورشيد تامين مي شود و تنها در روزهاي آفتابي قابل استفاده اند.  اما کار روي آنها براي تعبيه باطري با ظرفيت و حجم مناسب که بتواند در هواي ابري يا تاريکي هم قابل استفاده باشد همچنان ادامه دارد.</a:t>
            </a:r>
            <a:endParaRPr lang="en-US" b="1" dirty="0"/>
          </a:p>
        </p:txBody>
      </p:sp>
      <p:sp>
        <p:nvSpPr>
          <p:cNvPr id="3" name="Slide Number Placeholder 2"/>
          <p:cNvSpPr>
            <a:spLocks noGrp="1"/>
          </p:cNvSpPr>
          <p:nvPr>
            <p:ph type="sldNum" sz="quarter" idx="12"/>
          </p:nvPr>
        </p:nvSpPr>
        <p:spPr/>
        <p:txBody>
          <a:bodyPr/>
          <a:lstStyle/>
          <a:p>
            <a:fld id="{509FDC25-0E83-47D6-B7D2-04F0A8E08648}" type="slidenum">
              <a:rPr lang="en-US" smtClean="0"/>
              <a:pPr/>
              <a:t>11</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heel(4)">
                                      <p:cBhvr>
                                        <p:cTn id="12" dur="2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heel(4)">
                                      <p:cBhvr>
                                        <p:cTn id="2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ar-SA" b="1" dirty="0" smtClean="0"/>
              <a:t>نانوحسگرهاي فيزيکي</a:t>
            </a:r>
            <a:endParaRPr lang="en-US"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pPr algn="r" rtl="1"/>
            <a:r>
              <a:rPr lang="ar-SA" b="1" dirty="0" smtClean="0"/>
              <a:t>گروهي از محققان مؤسسه فناوري جورجيا به رهبري </a:t>
            </a:r>
            <a:r>
              <a:rPr lang="en-US" b="1" dirty="0" smtClean="0"/>
              <a:t>Walter De </a:t>
            </a:r>
            <a:r>
              <a:rPr lang="en-US" b="1" dirty="0" err="1" smtClean="0"/>
              <a:t>Heer</a:t>
            </a:r>
            <a:r>
              <a:rPr lang="ar-SA" b="1" dirty="0" smtClean="0"/>
              <a:t> با استفاده از ويژگي‌هاي منحصر به فرد الکتريکي و مکانيکي نانولوله‌ها، موفق به ساخت کوچک‌ترين ترازوي دنيا شده‌اند. آنها يک ذره کوچک را به انتهاي يک نانولوله کربني سوار و به سر ديگر آن، يک بار الکتريکي اعمال نمودند. نانولوله کربني شبيه يک فنر قوي و انعطاف‌پذير عمل نموده و بدون شکستن شروع به نوسان کرد. جرم ذره از تغييرات ايجاد شده در فرکانس ارتعاشي نانولوله، همراه و بدون ذره، محاسبه گرديد. ممکن است بتوان از اين روش براي اندازه‌گيري جرم تک‌مولکول‌هاي زيستي استفاده کرد.  </a:t>
            </a:r>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12</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8763000" cy="5410200"/>
          </a:xfrm>
          <a:blipFill>
            <a:blip r:embed="rId2" cstate="print"/>
            <a:tile tx="0" ty="0" sx="100000" sy="100000" flip="none" algn="tl"/>
          </a:blipFill>
        </p:spPr>
        <p:txBody>
          <a:bodyPr>
            <a:normAutofit/>
          </a:bodyPr>
          <a:lstStyle/>
          <a:p>
            <a:pPr algn="r" rtl="1"/>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.استفاده از نقاط کوانتومی درتولید نانو حسگرها</a:t>
            </a:r>
            <a:b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2.استفاده ازنانولوله ها درتولید نانوحسگرها</a:t>
            </a: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الف ) نانولوله های کربنی به عنوان حسگرهای شیمیایی</a:t>
            </a: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ب) نانولوله های کربنی به عنوان حسگرهای مکانیکی</a:t>
            </a: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3.استفاده ازنانو ابزارها درتوليد نانوحسگرها</a:t>
            </a:r>
            <a: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Nazanin" pitchFamily="2" charset="-78"/>
              </a:rPr>
              <a:t/>
            </a:r>
            <a:br>
              <a:rPr lang="fa-IR"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Nazanin" pitchFamily="2" charset="-78"/>
              </a:rPr>
            </a:b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B Nazanin" pitchFamily="2" charset="-78"/>
            </a:endParaRPr>
          </a:p>
        </p:txBody>
      </p:sp>
      <p:sp>
        <p:nvSpPr>
          <p:cNvPr id="3" name="Slide Number Placeholder 2"/>
          <p:cNvSpPr>
            <a:spLocks noGrp="1"/>
          </p:cNvSpPr>
          <p:nvPr>
            <p:ph type="sldNum" sz="quarter" idx="12"/>
          </p:nvPr>
        </p:nvSpPr>
        <p:spPr/>
        <p:txBody>
          <a:bodyPr/>
          <a:lstStyle/>
          <a:p>
            <a:fld id="{509FDC25-0E83-47D6-B7D2-04F0A8E08648}" type="slidenum">
              <a:rPr lang="en-US" smtClean="0"/>
              <a:pPr/>
              <a:t>13</a:t>
            </a:fld>
            <a:endParaRPr lang="en-US"/>
          </a:p>
        </p:txBody>
      </p:sp>
      <p:sp>
        <p:nvSpPr>
          <p:cNvPr id="4" name="Round Same Side Corner Rectangle 3"/>
          <p:cNvSpPr/>
          <p:nvPr/>
        </p:nvSpPr>
        <p:spPr>
          <a:xfrm>
            <a:off x="457200" y="228600"/>
            <a:ext cx="7924800" cy="1219200"/>
          </a:xfrm>
          <a:prstGeom prst="round2Same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sz="3200" b="1" dirty="0" smtClean="0">
                <a:ln w="900" cmpd="sng">
                  <a:solidFill>
                    <a:schemeClr val="accent1">
                      <a:satMod val="190000"/>
                      <a:alpha val="55000"/>
                    </a:schemeClr>
                  </a:solidFill>
                  <a:prstDash val="solid"/>
                </a:ln>
                <a:solidFill>
                  <a:schemeClr val="accent6">
                    <a:lumMod val="50000"/>
                  </a:schemeClr>
                </a:solidFill>
                <a:effectLst>
                  <a:innerShdw blurRad="101600" dist="76200" dir="5400000">
                    <a:schemeClr val="accent1">
                      <a:satMod val="190000"/>
                      <a:tint val="100000"/>
                      <a:alpha val="74000"/>
                    </a:schemeClr>
                  </a:innerShdw>
                </a:effectLst>
                <a:latin typeface="2  Titr"/>
                <a:cs typeface="Titr" pitchFamily="2" charset="-78"/>
              </a:rPr>
              <a:t>انواع نانو حسگرها براساس نوع ساختار</a:t>
            </a:r>
            <a:endParaRPr lang="en-US" sz="3200" dirty="0">
              <a:solidFill>
                <a:schemeClr val="accent6">
                  <a:lumMod val="50000"/>
                </a:schemeClr>
              </a:solidFill>
              <a:latin typeface="2  Titr"/>
              <a:cs typeface="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371599"/>
          </a:xfrm>
          <a:solidFill>
            <a:schemeClr val="accent2">
              <a:lumMod val="75000"/>
            </a:schemeClr>
          </a:solidFill>
        </p:spPr>
        <p:txBody>
          <a:bodyPr>
            <a:normAutofit/>
          </a:bodyPr>
          <a:lstStyle/>
          <a:p>
            <a:r>
              <a:rPr lang="fa-IR" sz="3200" dirty="0" smtClean="0">
                <a:cs typeface="Titr" pitchFamily="2" charset="-78"/>
              </a:rPr>
              <a:t>کاربرد نانوحسگر ها</a:t>
            </a:r>
            <a:endParaRPr lang="en-US" sz="3000" b="1" dirty="0">
              <a:solidFill>
                <a:srgbClr val="FFFF00"/>
              </a:solidFill>
              <a:cs typeface="Titr" pitchFamily="2" charset="-78"/>
            </a:endParaRPr>
          </a:p>
        </p:txBody>
      </p:sp>
      <p:sp>
        <p:nvSpPr>
          <p:cNvPr id="3" name="Subtitle 2"/>
          <p:cNvSpPr>
            <a:spLocks noGrp="1"/>
          </p:cNvSpPr>
          <p:nvPr>
            <p:ph type="subTitle" idx="1"/>
          </p:nvPr>
        </p:nvSpPr>
        <p:spPr>
          <a:xfrm>
            <a:off x="762000" y="1676400"/>
            <a:ext cx="7620000" cy="5029200"/>
          </a:xfrm>
        </p:spPr>
        <p:style>
          <a:lnRef idx="3">
            <a:schemeClr val="lt1"/>
          </a:lnRef>
          <a:fillRef idx="1">
            <a:schemeClr val="accent3"/>
          </a:fillRef>
          <a:effectRef idx="1">
            <a:schemeClr val="accent3"/>
          </a:effectRef>
          <a:fontRef idx="minor">
            <a:schemeClr val="lt1"/>
          </a:fontRef>
        </p:style>
        <p:txBody>
          <a:bodyPr>
            <a:normAutofit/>
          </a:bodyPr>
          <a:lstStyle/>
          <a:p>
            <a:pPr algn="r"/>
            <a:endParaRPr lang="fa-IR" sz="2800" b="1" dirty="0" smtClean="0">
              <a:solidFill>
                <a:schemeClr val="bg1"/>
              </a:solidFill>
            </a:endParaRPr>
          </a:p>
          <a:p>
            <a:pPr algn="r"/>
            <a:r>
              <a:rPr lang="fa-IR" sz="2800" b="1" dirty="0" smtClean="0">
                <a:solidFill>
                  <a:schemeClr val="bg1"/>
                </a:solidFill>
              </a:rPr>
              <a:t>نانوحسگر ها و مبارزه با انتشار گازهای سمّی</a:t>
            </a:r>
          </a:p>
          <a:p>
            <a:pPr algn="r" rtl="1"/>
            <a:r>
              <a:rPr lang="ar-SA" sz="2800" b="1" dirty="0" smtClean="0">
                <a:solidFill>
                  <a:schemeClr val="bg1"/>
                </a:solidFill>
              </a:rPr>
              <a:t>نانو حسگرهاي </a:t>
            </a:r>
            <a:r>
              <a:rPr lang="en-US" sz="2800" b="1" dirty="0" smtClean="0">
                <a:solidFill>
                  <a:schemeClr val="bg1"/>
                </a:solidFill>
              </a:rPr>
              <a:t>pH</a:t>
            </a:r>
            <a:r>
              <a:rPr lang="en-US" sz="2800" dirty="0" smtClean="0">
                <a:solidFill>
                  <a:schemeClr val="bg1"/>
                </a:solidFill>
              </a:rPr>
              <a:t> </a:t>
            </a:r>
            <a:endParaRPr lang="fa-IR" sz="2800" b="1" dirty="0" smtClean="0">
              <a:solidFill>
                <a:schemeClr val="bg1"/>
              </a:solidFill>
            </a:endParaRPr>
          </a:p>
          <a:p>
            <a:pPr algn="r" rtl="1"/>
            <a:r>
              <a:rPr lang="ar-SA" sz="2800" b="1" dirty="0" smtClean="0">
                <a:solidFill>
                  <a:schemeClr val="bg1"/>
                </a:solidFill>
              </a:rPr>
              <a:t>نانو حسگر ها و شناسايي </a:t>
            </a:r>
            <a:r>
              <a:rPr lang="en-US" sz="2800" b="1" dirty="0" smtClean="0">
                <a:solidFill>
                  <a:schemeClr val="bg1"/>
                </a:solidFill>
              </a:rPr>
              <a:t>DNA</a:t>
            </a:r>
            <a:r>
              <a:rPr lang="ar-SA" sz="2800" b="1" dirty="0" smtClean="0">
                <a:solidFill>
                  <a:schemeClr val="bg1"/>
                </a:solidFill>
              </a:rPr>
              <a:t> و پروتئين‌ها</a:t>
            </a:r>
            <a:r>
              <a:rPr lang="ar-SA" sz="2800" dirty="0" smtClean="0">
                <a:solidFill>
                  <a:schemeClr val="bg1"/>
                </a:solidFill>
              </a:rPr>
              <a:t> </a:t>
            </a:r>
            <a:endParaRPr lang="fa-IR" sz="2800" b="1" dirty="0" smtClean="0">
              <a:solidFill>
                <a:schemeClr val="bg1"/>
              </a:solidFill>
            </a:endParaRPr>
          </a:p>
          <a:p>
            <a:pPr algn="r"/>
            <a:r>
              <a:rPr lang="ar-SA" sz="2800" b="1" dirty="0" smtClean="0">
                <a:solidFill>
                  <a:schemeClr val="bg1"/>
                </a:solidFill>
              </a:rPr>
              <a:t>کاربرد نانو حسگر ها در صنايع فضا</a:t>
            </a:r>
            <a:endParaRPr lang="fa-IR" sz="2800" b="1" dirty="0" smtClean="0">
              <a:solidFill>
                <a:schemeClr val="bg1"/>
              </a:solidFill>
            </a:endParaRPr>
          </a:p>
          <a:p>
            <a:pPr algn="r"/>
            <a:r>
              <a:rPr lang="ar-SA" sz="2800" b="1" dirty="0" smtClean="0">
                <a:solidFill>
                  <a:schemeClr val="bg1"/>
                </a:solidFill>
              </a:rPr>
              <a:t>کاربرد نانو حسگرها در صنايع بالادستى نفت</a:t>
            </a:r>
            <a:r>
              <a:rPr lang="ar-SA" sz="2800" dirty="0" smtClean="0">
                <a:solidFill>
                  <a:schemeClr val="bg1"/>
                </a:solidFill>
              </a:rPr>
              <a:t> </a:t>
            </a:r>
            <a:endParaRPr lang="fa-IR" sz="2800" b="1" dirty="0" smtClean="0">
              <a:solidFill>
                <a:schemeClr val="bg1"/>
              </a:solidFill>
            </a:endParaRPr>
          </a:p>
          <a:p>
            <a:pPr algn="r"/>
            <a:r>
              <a:rPr lang="fa-IR" sz="2800" b="1" dirty="0" smtClean="0">
                <a:solidFill>
                  <a:schemeClr val="bg1"/>
                </a:solidFill>
              </a:rPr>
              <a:t>نانو حسگرها و کنترل آلودگی هوا</a:t>
            </a:r>
            <a:endParaRPr lang="en-US" sz="2600" b="1" dirty="0">
              <a:solidFill>
                <a:schemeClr val="bg1"/>
              </a:solidFill>
              <a:cs typeface="B Nazanin"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14</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9" presetClass="entr" presetSubtype="0" accel="10000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422" y="304800"/>
            <a:ext cx="8029378" cy="5943600"/>
          </a:xfrm>
          <a:solidFill>
            <a:schemeClr val="accent2">
              <a:lumMod val="75000"/>
            </a:schemeClr>
          </a:solidFill>
        </p:spPr>
        <p:txBody>
          <a:bodyPr>
            <a:normAutofit/>
          </a:bodyPr>
          <a:lstStyle/>
          <a:p>
            <a:pPr algn="r" rtl="1"/>
            <a:r>
              <a:rPr lang="ar-SA" sz="2400" b="1" dirty="0" smtClean="0"/>
              <a:t>نانوحسگرها كاربردهای بسیاری در سه حوزه مهم نانوبیوتكنولوژی (پزشكی، كشاورزی و صنایع غذایی) دارند كه شامل</a:t>
            </a:r>
            <a:r>
              <a:rPr lang="en-US" sz="2400" b="1" dirty="0" smtClean="0"/>
              <a:t>: </a:t>
            </a:r>
            <a:r>
              <a:rPr lang="ar-SA" sz="2400" b="1" dirty="0" smtClean="0"/>
              <a:t>	</a:t>
            </a:r>
            <a:r>
              <a:rPr lang="en-US" sz="2400" b="1" dirty="0" smtClean="0"/>
              <a:t/>
            </a:r>
            <a:br>
              <a:rPr lang="en-US" sz="2400" b="1" dirty="0" smtClean="0"/>
            </a:br>
            <a:r>
              <a:rPr lang="en-US" sz="2400" b="1" dirty="0" smtClean="0"/>
              <a:t>• </a:t>
            </a:r>
            <a:r>
              <a:rPr lang="ar-SA" sz="2400" b="1" dirty="0" smtClean="0"/>
              <a:t>آشكارسازی عوامل و كمیت‌های شیمیایی و بیولوژیكی 	</a:t>
            </a:r>
            <a:r>
              <a:rPr lang="en-US" sz="2400" b="1" dirty="0" smtClean="0"/>
              <a:t/>
            </a:r>
            <a:br>
              <a:rPr lang="en-US" sz="2400" b="1" dirty="0" smtClean="0"/>
            </a:br>
            <a:r>
              <a:rPr lang="en-US" sz="2400" b="1" dirty="0" smtClean="0"/>
              <a:t>• </a:t>
            </a:r>
            <a:r>
              <a:rPr lang="ar-SA" sz="2400" b="1" dirty="0" smtClean="0"/>
              <a:t>توالی‌سنجی</a:t>
            </a:r>
            <a:r>
              <a:rPr lang="en-US" sz="2400" b="1" dirty="0" smtClean="0"/>
              <a:t>DNA </a:t>
            </a:r>
            <a:br>
              <a:rPr lang="en-US" sz="2400" b="1" dirty="0" smtClean="0"/>
            </a:br>
            <a:r>
              <a:rPr lang="en-US" sz="2400" b="1" dirty="0" smtClean="0"/>
              <a:t>• </a:t>
            </a:r>
            <a:r>
              <a:rPr lang="ar-SA" sz="2400" b="1" dirty="0" smtClean="0"/>
              <a:t>در تشخیص بیماری‌ها و تولید داروها 	</a:t>
            </a:r>
            <a:r>
              <a:rPr lang="en-US" sz="2400" b="1" dirty="0" smtClean="0"/>
              <a:t/>
            </a:r>
            <a:br>
              <a:rPr lang="en-US" sz="2400" b="1" dirty="0" smtClean="0"/>
            </a:br>
            <a:r>
              <a:rPr lang="en-US" sz="2400" b="1" dirty="0" smtClean="0"/>
              <a:t>• </a:t>
            </a:r>
            <a:r>
              <a:rPr lang="ar-SA" sz="2400" b="1" dirty="0" smtClean="0"/>
              <a:t>در آزمایش‌های مؤثر و سریع بر روی داروهای جدید 	</a:t>
            </a:r>
            <a:r>
              <a:rPr lang="en-US" sz="2400" b="1" dirty="0" smtClean="0"/>
              <a:t/>
            </a:r>
            <a:br>
              <a:rPr lang="en-US" sz="2400" b="1" dirty="0" smtClean="0"/>
            </a:br>
            <a:r>
              <a:rPr lang="en-US" sz="2400" b="1" dirty="0" smtClean="0"/>
              <a:t>• </a:t>
            </a:r>
            <a:r>
              <a:rPr lang="ar-SA" sz="2400" b="1" dirty="0" smtClean="0"/>
              <a:t>سیستم‌های كنترلی قابل حمل و نقل برای حفظ سلامت محصولات كشاورزی و غذایی در انبارها و حمل و نقل و انتقال 	</a:t>
            </a:r>
            <a:r>
              <a:rPr lang="en-US" sz="2400" b="1" dirty="0" smtClean="0"/>
              <a:t/>
            </a:r>
            <a:br>
              <a:rPr lang="en-US" sz="2400" b="1" dirty="0" smtClean="0"/>
            </a:br>
            <a:r>
              <a:rPr lang="en-US" sz="2400" b="1" dirty="0" smtClean="0"/>
              <a:t>• </a:t>
            </a:r>
            <a:r>
              <a:rPr lang="ar-SA" sz="2400" b="1" dirty="0" smtClean="0"/>
              <a:t>سیستم‌های مجتمع نانوسنسوری برای اندازه‌گیری، گزارش‌دهی و كنترل هوشمند گیاهان یا دام‌ها </a:t>
            </a:r>
            <a:r>
              <a:rPr lang="en-US" sz="2400" b="1" dirty="0" smtClean="0"/>
              <a:t/>
            </a:r>
            <a:br>
              <a:rPr lang="en-US" sz="2400" b="1" dirty="0" smtClean="0"/>
            </a:br>
            <a:r>
              <a:rPr lang="en-US" sz="2400" b="1" dirty="0" smtClean="0"/>
              <a:t>• </a:t>
            </a:r>
            <a:r>
              <a:rPr lang="ar-SA" sz="2400" b="1" dirty="0" smtClean="0"/>
              <a:t>بیوسنسورهای دقیق‌تر برای شناسایی پروتئین‌ها 	</a:t>
            </a:r>
            <a:r>
              <a:rPr lang="en-US" sz="2400" b="1" dirty="0" smtClean="0"/>
              <a:t/>
            </a:r>
            <a:br>
              <a:rPr lang="en-US" sz="2400" b="1" dirty="0" smtClean="0"/>
            </a:br>
            <a:r>
              <a:rPr lang="en-US" sz="2400" b="1" dirty="0" smtClean="0"/>
              <a:t>• </a:t>
            </a:r>
            <a:r>
              <a:rPr lang="ar-SA" sz="2400" b="1" dirty="0" smtClean="0"/>
              <a:t>آشكارسازی سریع عوامل بیماری‌زا 	</a:t>
            </a:r>
            <a:r>
              <a:rPr lang="en-US" sz="2400" b="1" dirty="0" smtClean="0"/>
              <a:t/>
            </a:r>
            <a:br>
              <a:rPr lang="en-US" sz="2400" b="1" dirty="0" smtClean="0"/>
            </a:br>
            <a:r>
              <a:rPr lang="en-US" sz="2400" b="1" dirty="0" smtClean="0"/>
              <a:t/>
            </a:r>
            <a:br>
              <a:rPr lang="en-US" sz="2400" b="1" dirty="0" smtClean="0"/>
            </a:br>
            <a:endParaRPr lang="en-US" sz="2400" b="1" dirty="0">
              <a:cs typeface="B Nazanin"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15</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9FDC25-0E83-47D6-B7D2-04F0A8E08648}" type="slidenum">
              <a:rPr lang="en-US" smtClean="0"/>
              <a:pPr/>
              <a:t>16</a:t>
            </a:fld>
            <a:endParaRPr lang="en-US"/>
          </a:p>
        </p:txBody>
      </p:sp>
      <p:sp>
        <p:nvSpPr>
          <p:cNvPr id="9" name="Rounded Rectangle 8"/>
          <p:cNvSpPr/>
          <p:nvPr/>
        </p:nvSpPr>
        <p:spPr>
          <a:xfrm>
            <a:off x="1219200" y="152400"/>
            <a:ext cx="6477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smtClean="0">
                <a:cs typeface="Titr" pitchFamily="2" charset="-78"/>
              </a:rPr>
              <a:t>نانوحسگرهاي گازي</a:t>
            </a:r>
            <a:endParaRPr lang="en-US" sz="2800" dirty="0">
              <a:cs typeface="Titr" pitchFamily="2" charset="-78"/>
            </a:endParaRPr>
          </a:p>
        </p:txBody>
      </p:sp>
      <p:sp>
        <p:nvSpPr>
          <p:cNvPr id="13" name="Subtitle 2"/>
          <p:cNvSpPr>
            <a:spLocks noGrp="1"/>
          </p:cNvSpPr>
          <p:nvPr>
            <p:ph type="subTitle" idx="1"/>
          </p:nvPr>
        </p:nvSpPr>
        <p:spPr>
          <a:xfrm>
            <a:off x="762000" y="1981200"/>
            <a:ext cx="7543800" cy="4724400"/>
          </a:xfrm>
        </p:spPr>
        <p:style>
          <a:lnRef idx="1">
            <a:schemeClr val="dk1"/>
          </a:lnRef>
          <a:fillRef idx="3">
            <a:schemeClr val="dk1"/>
          </a:fillRef>
          <a:effectRef idx="2">
            <a:schemeClr val="dk1"/>
          </a:effectRef>
          <a:fontRef idx="minor">
            <a:schemeClr val="lt1"/>
          </a:fontRef>
        </p:style>
        <p:txBody>
          <a:bodyPr>
            <a:normAutofit fontScale="92500" lnSpcReduction="20000"/>
          </a:bodyPr>
          <a:lstStyle/>
          <a:p>
            <a:pPr algn="r" rtl="1"/>
            <a:r>
              <a:rPr lang="ar-SA" sz="2800" dirty="0" smtClean="0"/>
              <a:t>نشت گازهاي مهلك يكي از خطرات روزمرّه ي زندگي صنعتي است </a:t>
            </a:r>
            <a:r>
              <a:rPr lang="en-US" sz="2800" dirty="0" smtClean="0"/>
              <a:t>.</a:t>
            </a:r>
            <a:r>
              <a:rPr lang="ar-SA" sz="2800" dirty="0" smtClean="0"/>
              <a:t>متأسفانه هشداردهنده هاي موجود درصنعت اغلب بسيار دير موفق به شناسايي اي نگونه گازهاي نشتي مي شوند</a:t>
            </a:r>
            <a:r>
              <a:rPr lang="en-US" sz="2800" dirty="0" smtClean="0"/>
              <a:t> . </a:t>
            </a:r>
            <a:r>
              <a:rPr lang="ar-SA" sz="2800" dirty="0" smtClean="0"/>
              <a:t>اين نوع حسگرها بیشتر ازنانوتيوب هاي تك لايه به ضخامت حدود يك نانومتر ساخته شده اند و مي توانند مولكول هاي گازهاي سمّي را جذب كنند</a:t>
            </a:r>
            <a:r>
              <a:rPr lang="fa-IR" sz="2800" dirty="0" smtClean="0"/>
              <a:t>.</a:t>
            </a:r>
          </a:p>
          <a:p>
            <a:pPr algn="r" rtl="1"/>
            <a:r>
              <a:rPr lang="en-US" sz="2800" dirty="0" smtClean="0"/>
              <a:t>. </a:t>
            </a:r>
            <a:r>
              <a:rPr lang="ar-SA" sz="2800" dirty="0" smtClean="0"/>
              <a:t>نانو مواد و نانو ساختار هاي جديد مانند نانوذرات، نانوكريستال ها، نانو لوله هاي كربني، نانوالياف و فيلم نازك بعنوان دستگاه هاي حسگر مشخص شده اند، نانوذرات كاربردهاي بسياري در حسگرها دارند</a:t>
            </a:r>
            <a:r>
              <a:rPr lang="en-US" sz="2800" dirty="0" smtClean="0"/>
              <a:t>.</a:t>
            </a:r>
            <a:r>
              <a:rPr lang="ar-SA" sz="2800" dirty="0" smtClean="0"/>
              <a:t>نانوذرات، نانوكريستال هاي نيمه هادي درخشان و نقاط كوانتومي دسته اي از نانوحسگرهايي هستند كه توانايي آشكار كردن سموم موجود در محيط را دارند و مشخص شده است كه نانو كريستا لها و نقاط كوانتومي همراه با پادتن ها مي توانند بطور همزمان چهار نوع سم را آشكار نمايند</a:t>
            </a:r>
            <a:r>
              <a:rPr lang="fa-IR" sz="2800" dirty="0" smtClean="0"/>
              <a:t>.</a:t>
            </a:r>
            <a:endParaRPr lang="fa-IR" sz="2800" b="1" dirty="0" smtClean="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bg/>
                                          </p:spTgt>
                                        </p:tgtEl>
                                        <p:attrNameLst>
                                          <p:attrName>style.visibility</p:attrName>
                                        </p:attrNameLst>
                                      </p:cBhvr>
                                      <p:to>
                                        <p:strVal val="visible"/>
                                      </p:to>
                                    </p:set>
                                    <p:anim calcmode="lin" valueType="num">
                                      <p:cBhvr>
                                        <p:cTn id="14" dur="500" fill="hold"/>
                                        <p:tgtEl>
                                          <p:spTgt spid="13">
                                            <p:bg/>
                                          </p:spTgt>
                                        </p:tgtEl>
                                        <p:attrNameLst>
                                          <p:attrName>ppt_w</p:attrName>
                                        </p:attrNameLst>
                                      </p:cBhvr>
                                      <p:tavLst>
                                        <p:tav tm="0">
                                          <p:val>
                                            <p:fltVal val="0"/>
                                          </p:val>
                                        </p:tav>
                                        <p:tav tm="100000">
                                          <p:val>
                                            <p:strVal val="#ppt_w"/>
                                          </p:val>
                                        </p:tav>
                                      </p:tavLst>
                                    </p:anim>
                                    <p:anim calcmode="lin" valueType="num">
                                      <p:cBhvr>
                                        <p:cTn id="15" dur="500" fill="hold"/>
                                        <p:tgtEl>
                                          <p:spTgt spid="13">
                                            <p:bg/>
                                          </p:spTgt>
                                        </p:tgtEl>
                                        <p:attrNameLst>
                                          <p:attrName>ppt_h</p:attrName>
                                        </p:attrNameLst>
                                      </p:cBhvr>
                                      <p:tavLst>
                                        <p:tav tm="0">
                                          <p:val>
                                            <p:fltVal val="0"/>
                                          </p:val>
                                        </p:tav>
                                        <p:tav tm="100000">
                                          <p:val>
                                            <p:strVal val="#ppt_h"/>
                                          </p:val>
                                        </p:tav>
                                      </p:tavLst>
                                    </p:anim>
                                    <p:animEffect transition="in" filter="fade">
                                      <p:cBhvr>
                                        <p:cTn id="16" dur="500"/>
                                        <p:tgtEl>
                                          <p:spTgt spid="1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 calcmode="lin" valueType="num">
                                      <p:cBhvr>
                                        <p:cTn id="28"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85800"/>
            <a:ext cx="6553200" cy="1066799"/>
          </a:xfrm>
          <a:solidFill>
            <a:schemeClr val="bg2"/>
          </a:solidFill>
        </p:spPr>
        <p:txBody>
          <a:bodyPr>
            <a:normAutofit/>
          </a:bodyPr>
          <a:lstStyle/>
          <a:p>
            <a:pPr rtl="1"/>
            <a:r>
              <a:rPr lang="fa-IR" sz="4000" b="1" dirty="0" smtClean="0">
                <a:solidFill>
                  <a:srgbClr val="FFFF00"/>
                </a:solidFill>
                <a:cs typeface="B Titr" pitchFamily="2" charset="-78"/>
              </a:rPr>
              <a:t>مزیت های نانوحسگرهای گازی</a:t>
            </a:r>
            <a:endParaRPr lang="en-US" sz="4000" b="1" dirty="0">
              <a:solidFill>
                <a:srgbClr val="FFFF00"/>
              </a:solidFill>
              <a:cs typeface="B Titr"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17</a:t>
            </a:fld>
            <a:endParaRPr lang="en-US"/>
          </a:p>
        </p:txBody>
      </p:sp>
      <p:sp>
        <p:nvSpPr>
          <p:cNvPr id="5" name="Subtitle 2"/>
          <p:cNvSpPr>
            <a:spLocks noGrp="1"/>
          </p:cNvSpPr>
          <p:nvPr>
            <p:ph type="subTitle" idx="1"/>
          </p:nvPr>
        </p:nvSpPr>
        <p:spPr>
          <a:xfrm>
            <a:off x="762000" y="1981200"/>
            <a:ext cx="7543800" cy="4724400"/>
          </a:xfrm>
        </p:spPr>
        <p:style>
          <a:lnRef idx="3">
            <a:schemeClr val="lt1"/>
          </a:lnRef>
          <a:fillRef idx="1">
            <a:schemeClr val="accent3"/>
          </a:fillRef>
          <a:effectRef idx="1">
            <a:schemeClr val="accent3"/>
          </a:effectRef>
          <a:fontRef idx="minor">
            <a:schemeClr val="lt1"/>
          </a:fontRef>
        </p:style>
        <p:txBody>
          <a:bodyPr>
            <a:normAutofit/>
          </a:bodyPr>
          <a:lstStyle/>
          <a:p>
            <a:pPr algn="r"/>
            <a:endParaRPr lang="fa-IR" sz="2800" b="1" dirty="0" smtClean="0">
              <a:solidFill>
                <a:schemeClr val="bg1"/>
              </a:solidFill>
            </a:endParaRPr>
          </a:p>
          <a:p>
            <a:pPr algn="r"/>
            <a:r>
              <a:rPr lang="fa-IR" sz="2800" b="1" dirty="0" smtClean="0">
                <a:cs typeface="Titr" pitchFamily="2" charset="-78"/>
              </a:rPr>
              <a:t>1</a:t>
            </a:r>
            <a:r>
              <a:rPr lang="fa-IR" sz="2800" dirty="0" smtClean="0">
                <a:cs typeface="Titr" pitchFamily="2" charset="-78"/>
              </a:rPr>
              <a:t>.سلول کوانتومی</a:t>
            </a:r>
            <a:endParaRPr lang="en-US" sz="2800" dirty="0" smtClean="0">
              <a:cs typeface="Titr" pitchFamily="2" charset="-78"/>
            </a:endParaRPr>
          </a:p>
          <a:p>
            <a:pPr algn="r"/>
            <a:r>
              <a:rPr lang="ar-SA" sz="2800" dirty="0" smtClean="0">
                <a:cs typeface="Titr" pitchFamily="2" charset="-78"/>
              </a:rPr>
              <a:t>2.نسبت سطح به حجم و اتمام سطح</a:t>
            </a:r>
            <a:endParaRPr lang="en-US" sz="2800" dirty="0" smtClean="0">
              <a:cs typeface="Titr" pitchFamily="2" charset="-78"/>
            </a:endParaRPr>
          </a:p>
          <a:p>
            <a:pPr algn="r" rtl="1"/>
            <a:r>
              <a:rPr lang="ar-SA" sz="2800" dirty="0" smtClean="0">
                <a:cs typeface="Titr" pitchFamily="2" charset="-78"/>
              </a:rPr>
              <a:t>3.ريخت شناسی نانوذرات( </a:t>
            </a:r>
            <a:r>
              <a:rPr lang="en-US" sz="2800" dirty="0" smtClean="0">
                <a:cs typeface="Titr" pitchFamily="2" charset="-78"/>
              </a:rPr>
              <a:t>NP</a:t>
            </a:r>
            <a:r>
              <a:rPr lang="ar-SA" sz="2800" dirty="0" smtClean="0">
                <a:cs typeface="Titr" pitchFamily="2" charset="-78"/>
              </a:rPr>
              <a:t>)</a:t>
            </a:r>
            <a:endParaRPr lang="en-US" sz="2800" dirty="0" smtClean="0">
              <a:cs typeface="Titr" pitchFamily="2" charset="-78"/>
            </a:endParaRPr>
          </a:p>
          <a:p>
            <a:pPr algn="r" rtl="1"/>
            <a:r>
              <a:rPr lang="ar-SA" sz="2800" dirty="0" smtClean="0">
                <a:cs typeface="Titr" pitchFamily="2" charset="-78"/>
              </a:rPr>
              <a:t>4.تراکم نانوذرات</a:t>
            </a:r>
            <a:r>
              <a:rPr lang="ar-SA" sz="2800" b="1" dirty="0" smtClean="0">
                <a:cs typeface="Titr" pitchFamily="2" charset="-78"/>
              </a:rPr>
              <a:t>( </a:t>
            </a:r>
            <a:r>
              <a:rPr lang="en-US" sz="2800" b="1" dirty="0" smtClean="0">
                <a:cs typeface="Titr" pitchFamily="2" charset="-78"/>
              </a:rPr>
              <a:t>NP</a:t>
            </a:r>
            <a:r>
              <a:rPr lang="ar-SA" sz="2800" b="1" dirty="0" smtClean="0">
                <a:cs typeface="Titr" pitchFamily="2" charset="-78"/>
              </a:rPr>
              <a:t>)</a:t>
            </a:r>
            <a:endParaRPr lang="en-US" sz="2800" dirty="0" smtClean="0">
              <a:cs typeface="Titr" pitchFamily="2" charset="-78"/>
            </a:endParaRPr>
          </a:p>
          <a:p>
            <a:pPr algn="r" rtl="1"/>
            <a:endParaRPr lang="en-US" sz="2600" b="1" dirty="0">
              <a:solidFill>
                <a:schemeClr val="bg1"/>
              </a:solidFill>
              <a:cs typeface="B Nazanin"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slide(fromBottom)">
                                      <p:cBhvr>
                                        <p:cTn id="19" dur="500"/>
                                        <p:tgtEl>
                                          <p:spTgt spid="5">
                                            <p:bg/>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slide(fromBottom)">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slide(fromBottom)">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slide(fromBottom)">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slide(fromBottom)">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fa-IR" dirty="0" smtClean="0">
                <a:cs typeface="Titr" pitchFamily="2" charset="-78"/>
              </a:rPr>
              <a:t>سلول کوانتومی</a:t>
            </a:r>
            <a:endParaRPr lang="en-US" dirty="0">
              <a:cs typeface="Titr" pitchFamily="2" charset="-78"/>
            </a:endParaRPr>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20000"/>
          </a:bodyPr>
          <a:lstStyle/>
          <a:p>
            <a:pPr algn="r" rtl="1"/>
            <a:r>
              <a:rPr lang="fa-IR" b="1" dirty="0" smtClean="0"/>
              <a:t>در مواد فلزی ,سلول کوانتومی(</a:t>
            </a:r>
            <a:r>
              <a:rPr lang="en-US" b="1" dirty="0" smtClean="0"/>
              <a:t>QC</a:t>
            </a:r>
            <a:r>
              <a:rPr lang="fa-IR" b="1" dirty="0" smtClean="0"/>
              <a:t>)یک نقش کلیدی را در تنظیم و تعیین صفات مواد وقتی که یک بعد آنها قابل مقایسه با طول موج بروگیل باشد, بازی می کند.</a:t>
            </a:r>
            <a:endParaRPr lang="en-US" b="1" dirty="0" smtClean="0"/>
          </a:p>
          <a:p>
            <a:pPr algn="r" rtl="1"/>
            <a:r>
              <a:rPr lang="fa-IR" b="1" dirty="0" smtClean="0"/>
              <a:t>,تا آنجا که به حسگرها مربوط می شود,این مواد خاصیت شیمیایی متفاوتی را نسبت به همتایان توده ای خود نشان می دهند.برای مثال بروس نشان داد که در  یک نانوکریستال نیمه رسانا سرعت انتقال شارژ به میزان زیادی  با اثرات سلول کوانتومی افزایش پیدا کرده است.</a:t>
            </a:r>
          </a:p>
          <a:p>
            <a:pPr algn="r" rtl="1"/>
            <a:r>
              <a:rPr lang="fa-IR" b="1" dirty="0" smtClean="0"/>
              <a:t>به هر حال ,مگر اینکه دمای کم یا میدان مغناطیسی بالا به کار گرفته شود.پدیده های بی ربط یا پراکنده مانع مشاهده اثرات مربوط به سلول کوانتومی حتی در محدوده ی نانو می شود.</a:t>
            </a:r>
            <a:endParaRPr lang="en-US" b="1" dirty="0" smtClean="0"/>
          </a:p>
          <a:p>
            <a:pPr algn="r" rtl="1">
              <a:buNone/>
            </a:pPr>
            <a:endParaRPr lang="en-US" b="1" dirty="0" smtClean="0">
              <a:cs typeface="Titr"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18</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0.7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fa-IR" sz="3600" dirty="0" smtClean="0">
                <a:cs typeface="Titr" pitchFamily="2" charset="-78"/>
              </a:rPr>
              <a:t>نسبت سطح به حجم و خاصیت اتمام سطح</a:t>
            </a:r>
            <a:endParaRPr lang="en-US" sz="3600" dirty="0">
              <a:cs typeface="Titr" pitchFamily="2" charset="-78"/>
            </a:endParaRPr>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algn="r" rtl="1"/>
            <a:r>
              <a:rPr lang="ar-SA" b="1" dirty="0" smtClean="0"/>
              <a:t>طبق تحقیقات بالا و پایین محدوده ی تشدید ,این سطح است که کارایی نانو </a:t>
            </a:r>
            <a:r>
              <a:rPr lang="fa-IR" b="1" dirty="0" smtClean="0"/>
              <a:t>حسگر</a:t>
            </a:r>
            <a:r>
              <a:rPr lang="ar-SA" b="1" dirty="0" smtClean="0"/>
              <a:t> را به شدت تعیین می کند. نسبت سطح به حجم و اتمام سطح ویژگی های مواد حالت نانو را تعیین می کند تا انجایی که  سطح و حالات توده برای کنترل خواص شیمیایی و فیزیکی مواد با هم رقابت می کنند.این اثر به شدت به اتمام سطح بستگی دارد و این بستگی با کوچکتر شدن ابعاد</a:t>
            </a:r>
            <a:r>
              <a:rPr lang="en-US" b="1" dirty="0" smtClean="0"/>
              <a:t> NP</a:t>
            </a:r>
            <a:r>
              <a:rPr lang="ar-SA" b="1" dirty="0" smtClean="0"/>
              <a:t> بیشتر نیز می شود</a:t>
            </a:r>
            <a:r>
              <a:rPr lang="fa-IR" b="1" dirty="0" smtClean="0"/>
              <a:t>.</a:t>
            </a:r>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19</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09FDC25-0E83-47D6-B7D2-04F0A8E08648}" type="slidenum">
              <a:rPr lang="en-US" smtClean="0"/>
              <a:pPr/>
              <a:t>2</a:t>
            </a:fld>
            <a:endParaRPr lang="en-US"/>
          </a:p>
        </p:txBody>
      </p:sp>
      <p:pic>
        <p:nvPicPr>
          <p:cNvPr id="5" name="Picture 2" descr="J:\برنامه\pic\hashieh\aks\537016.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2286000" y="1600200"/>
            <a:ext cx="4953000" cy="1938992"/>
          </a:xfrm>
          <a:prstGeom prst="rect">
            <a:avLst/>
          </a:prstGeom>
        </p:spPr>
        <p:txBody>
          <a:bodyPr wrap="square">
            <a:spAutoFit/>
          </a:bodyPr>
          <a:lstStyle/>
          <a:p>
            <a:pPr algn="ctr" rtl="1"/>
            <a:r>
              <a:rPr lang="fa-IR" sz="4000" dirty="0" smtClean="0">
                <a:solidFill>
                  <a:schemeClr val="bg1"/>
                </a:solidFill>
                <a:cs typeface="B Elham" pitchFamily="2" charset="-78"/>
              </a:rPr>
              <a:t>عنوان پروژه:</a:t>
            </a:r>
            <a:endParaRPr lang="en-US" sz="4000" dirty="0" smtClean="0">
              <a:solidFill>
                <a:schemeClr val="bg1"/>
              </a:solidFill>
              <a:cs typeface="B Elham" pitchFamily="2" charset="-78"/>
            </a:endParaRPr>
          </a:p>
          <a:p>
            <a:pPr algn="r" rtl="1"/>
            <a:r>
              <a:rPr lang="fa-IR" sz="4000" dirty="0" smtClean="0">
                <a:solidFill>
                  <a:schemeClr val="bg1"/>
                </a:solidFill>
                <a:cs typeface="B Elham" pitchFamily="2" charset="-78"/>
              </a:rPr>
              <a:t/>
            </a:r>
            <a:br>
              <a:rPr lang="fa-IR" sz="4000" dirty="0" smtClean="0">
                <a:solidFill>
                  <a:schemeClr val="bg1"/>
                </a:solidFill>
                <a:cs typeface="B Elham" pitchFamily="2" charset="-78"/>
              </a:rPr>
            </a:br>
            <a:r>
              <a:rPr lang="fa-IR" sz="2000" dirty="0" smtClean="0">
                <a:solidFill>
                  <a:schemeClr val="bg1"/>
                </a:solidFill>
                <a:latin typeface="2  Titr"/>
                <a:cs typeface="Titr" pitchFamily="2" charset="-78"/>
              </a:rPr>
              <a:t>نانو حسگرها  و کاربرد آنها در صنايع شيميايی معدنی و شناسايی محيط های آلوده به گازهای سمّی</a:t>
            </a:r>
            <a:endParaRPr lang="en-US" sz="2000" dirty="0">
              <a:solidFill>
                <a:schemeClr val="bg1"/>
              </a:solidFill>
              <a:latin typeface="2  Titr"/>
              <a:cs typeface="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fa-IR" sz="3600" dirty="0" smtClean="0">
                <a:cs typeface="Titr" pitchFamily="2" charset="-78"/>
              </a:rPr>
              <a:t>مورفولوژی نانو ذرات</a:t>
            </a:r>
            <a:endParaRPr lang="en-US" sz="3600" dirty="0">
              <a:cs typeface="Titr"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20</a:t>
            </a:fld>
            <a:endParaRPr lang="en-US" dirty="0"/>
          </a:p>
        </p:txBody>
      </p:sp>
      <p:sp>
        <p:nvSpPr>
          <p:cNvPr id="7" name="Content Placeholder 6"/>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r" rtl="1"/>
            <a:r>
              <a:rPr lang="fa-IR" b="1" dirty="0" smtClean="0">
                <a:solidFill>
                  <a:schemeClr val="accent1">
                    <a:lumMod val="75000"/>
                  </a:schemeClr>
                </a:solidFill>
              </a:rPr>
              <a:t>برای نمایش نانوذرات مانند سطح به حجم, تفاوت های ریخت شناسانه می توانند نتیجه ی تفاوت در خواص شیمیایی باشند.برای مثال ساختار های دارای سطوح محدب نسبت به سطوح مقعر دارای نرخ انحلال کمتری هستند.سطوح محدب همچنین از لحاظ ترمودینامیک نیز ناپایدارتر هستند,بنابراین این اجزا می توانند انحلال تدریجی را تحمل کنند و دارای حلالیت تعادلی بالاتری هستند.در بعضی موارد حلالیت تعادلی آنها می توانند حتی به غلضت فوق اشباع نیز برسند.</a:t>
            </a:r>
            <a:r>
              <a:rPr lang="ar-SA" b="1" dirty="0" smtClean="0">
                <a:solidFill>
                  <a:schemeClr val="accent1">
                    <a:lumMod val="75000"/>
                  </a:schemeClr>
                </a:solidFill>
              </a:rPr>
              <a:t> که منجر به بارش و رشد دانه شوند. این ناپایداری ترمودینامیکی می تواند به طور ویژه  قوی باشد که  که می تواند منجر به نوعی "دلبستگی طبیعی" با نقص آزاد ساختار و جهت گیری</a:t>
            </a:r>
            <a:r>
              <a:rPr lang="fa-IR" b="1" dirty="0" smtClean="0">
                <a:solidFill>
                  <a:schemeClr val="accent1">
                    <a:lumMod val="75000"/>
                  </a:schemeClr>
                </a:solidFill>
              </a:rPr>
              <a:t> </a:t>
            </a:r>
            <a:r>
              <a:rPr lang="ar-SA" b="1" dirty="0" smtClean="0">
                <a:solidFill>
                  <a:schemeClr val="accent1">
                    <a:lumMod val="75000"/>
                  </a:schemeClr>
                </a:solidFill>
              </a:rPr>
              <a:t>کریستال همگن شود. </a:t>
            </a:r>
            <a:endParaRPr lang="en-US" b="1" dirty="0" smtClean="0">
              <a:solidFill>
                <a:schemeClr val="accent1">
                  <a:lumMod val="75000"/>
                </a:schemeClr>
              </a:solidFill>
            </a:endParaRPr>
          </a:p>
          <a:p>
            <a:pPr algn="r" rtl="1"/>
            <a:endParaRPr lang="en-US" b="1" dirty="0">
              <a:solidFill>
                <a:schemeClr val="accent1">
                  <a:lumMod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500" fill="hold"/>
                                        <p:tgtEl>
                                          <p:spTgt spid="7">
                                            <p:bg/>
                                          </p:spTgt>
                                        </p:tgtEl>
                                        <p:attrNameLst>
                                          <p:attrName>ppt_w</p:attrName>
                                        </p:attrNameLst>
                                      </p:cBhvr>
                                      <p:tavLst>
                                        <p:tav tm="0">
                                          <p:val>
                                            <p:fltVal val="0"/>
                                          </p:val>
                                        </p:tav>
                                        <p:tav tm="100000">
                                          <p:val>
                                            <p:strVal val="#ppt_w"/>
                                          </p:val>
                                        </p:tav>
                                      </p:tavLst>
                                    </p:anim>
                                    <p:anim calcmode="lin" valueType="num">
                                      <p:cBhvr>
                                        <p:cTn id="13" dur="500" fill="hold"/>
                                        <p:tgtEl>
                                          <p:spTgt spid="7">
                                            <p:bg/>
                                          </p:spTgt>
                                        </p:tgtEl>
                                        <p:attrNameLst>
                                          <p:attrName>ppt_h</p:attrName>
                                        </p:attrNameLst>
                                      </p:cBhvr>
                                      <p:tavLst>
                                        <p:tav tm="0">
                                          <p:val>
                                            <p:fltVal val="0"/>
                                          </p:val>
                                        </p:tav>
                                        <p:tav tm="100000">
                                          <p:val>
                                            <p:strVal val="#ppt_h"/>
                                          </p:val>
                                        </p:tav>
                                      </p:tavLst>
                                    </p:anim>
                                    <p:animEffect transition="in" filter="fade">
                                      <p:cBhvr>
                                        <p:cTn id="14" dur="500"/>
                                        <p:tgtEl>
                                          <p:spTgt spid="7">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fa-IR" sz="3200" dirty="0" smtClean="0">
                <a:solidFill>
                  <a:schemeClr val="accent3"/>
                </a:solidFill>
                <a:cs typeface="Titr" pitchFamily="2" charset="-78"/>
              </a:rPr>
              <a:t>ساخت دستگاه نانو سنسور</a:t>
            </a:r>
            <a:endParaRPr lang="en-US" sz="3200" dirty="0">
              <a:solidFill>
                <a:schemeClr val="accent3"/>
              </a:solidFill>
              <a:cs typeface="Titr"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r" rtl="1"/>
            <a:r>
              <a:rPr lang="fa-IR" b="1" dirty="0" smtClean="0"/>
              <a:t>فرآیند ساخت دستگاه نانو سنسور حداقل به دو گام مشخص نیاز دارند:</a:t>
            </a:r>
            <a:endParaRPr lang="en-US" b="1" dirty="0" smtClean="0"/>
          </a:p>
          <a:p>
            <a:pPr algn="r" rtl="1"/>
            <a:r>
              <a:rPr lang="fa-IR" b="1" dirty="0" smtClean="0"/>
              <a:t>1.تولید و انتخاب نانومواد حساس</a:t>
            </a:r>
            <a:endParaRPr lang="en-US" b="1" dirty="0" smtClean="0"/>
          </a:p>
          <a:p>
            <a:pPr algn="r" rtl="1"/>
            <a:r>
              <a:rPr lang="fa-IR" b="1" dirty="0" smtClean="0"/>
              <a:t>2.قرار دادن نانومواد حساس روی الکترود های الگوسازی شده,گاهی اوقات طبق یک رویه همترازی نانوذرات (</a:t>
            </a:r>
            <a:r>
              <a:rPr lang="en-US" b="1" dirty="0" smtClean="0"/>
              <a:t>NP</a:t>
            </a:r>
            <a:r>
              <a:rPr lang="fa-IR" b="1" dirty="0" smtClean="0"/>
              <a:t>)</a:t>
            </a:r>
            <a:endParaRPr lang="en-US" b="1" dirty="0" smtClean="0"/>
          </a:p>
          <a:p>
            <a:pPr algn="r" rtl="1"/>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21</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0.7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rtl="1"/>
            <a:r>
              <a:rPr lang="fa-IR" dirty="0" smtClean="0"/>
              <a:t>تولید و انتخاب نانومواد حساس</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r" rtl="1"/>
            <a:endParaRPr lang="fa-IR" sz="2400" dirty="0" smtClean="0">
              <a:cs typeface="Titr" pitchFamily="2" charset="-78"/>
            </a:endParaRPr>
          </a:p>
          <a:p>
            <a:pPr algn="r" rtl="1"/>
            <a:endParaRPr lang="fa-IR" sz="2400" dirty="0" smtClean="0">
              <a:cs typeface="Titr" pitchFamily="2" charset="-78"/>
            </a:endParaRPr>
          </a:p>
          <a:p>
            <a:pPr algn="r" rtl="1"/>
            <a:r>
              <a:rPr lang="fa-IR" sz="2400" dirty="0" smtClean="0">
                <a:cs typeface="Titr" pitchFamily="2" charset="-78"/>
              </a:rPr>
              <a:t>در رابطه با گام اول ,اگرچه چندین فرآیند موجود می باشد, اما تکنیک های شیمیایی پدیدار می شوند. هردو روش</a:t>
            </a:r>
          </a:p>
          <a:p>
            <a:pPr algn="r" rtl="1">
              <a:buNone/>
            </a:pPr>
            <a:r>
              <a:rPr lang="fa-IR" sz="2400" dirty="0" smtClean="0">
                <a:cs typeface="Titr" pitchFamily="2" charset="-78"/>
              </a:rPr>
              <a:t>       بالا-پایین و پایین-بالا واقعا در ساخت مواد حساس بیشتر به کار گرفته می شوند ,احتمالا خاصیت انعطاف پذیری مواد آنها مورد توجه قرار می گیرند. </a:t>
            </a:r>
            <a:endParaRPr lang="en-US" sz="2400" dirty="0">
              <a:cs typeface="Titr"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22</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fa-IR" sz="2400" dirty="0" smtClean="0">
                <a:cs typeface="Titr" pitchFamily="2" charset="-78"/>
              </a:rPr>
              <a:t>قرار دادن نانومواد حساس روی الکترود های الگوسازی شده</a:t>
            </a:r>
            <a:endParaRPr lang="en-US" sz="2400" dirty="0">
              <a:cs typeface="Titr" pitchFamily="2" charset="-78"/>
            </a:endParaRPr>
          </a:p>
        </p:txBody>
      </p:sp>
      <p:sp>
        <p:nvSpPr>
          <p:cNvPr id="3" name="Content Placeholder 2"/>
          <p:cNvSpPr>
            <a:spLocks noGrp="1"/>
          </p:cNvSpPr>
          <p:nvPr>
            <p:ph idx="1"/>
          </p:nvPr>
        </p:nvSpPr>
        <p:spPr/>
        <p:style>
          <a:lnRef idx="3">
            <a:schemeClr val="lt1"/>
          </a:lnRef>
          <a:fillRef idx="1">
            <a:schemeClr val="accent2"/>
          </a:fillRef>
          <a:effectRef idx="1">
            <a:schemeClr val="accent2"/>
          </a:effectRef>
          <a:fontRef idx="minor">
            <a:schemeClr val="lt1"/>
          </a:fontRef>
        </p:style>
        <p:txBody>
          <a:bodyPr/>
          <a:lstStyle/>
          <a:p>
            <a:pPr algn="r" rtl="1"/>
            <a:r>
              <a:rPr lang="fa-IR" b="1" dirty="0" smtClean="0"/>
              <a:t>برای گام دوم ,توانایی اتصال جهان نانو(میکرو) با ماکرو لازم است.خلق ساختار های مختلف عملی و وصل کردن الکترودها و نانو مواد که به نظر می رسد بیشترین نقطه بحرانی کار باشددر واقع بیشترین مبدل های نانوسنسورگازی گزارش شده با استفاده از تکنیک های استاندارد پردازش الکترونیک ساخته شده اند و فقط موارد کمی نانوابزار ویژه ای دارند.</a:t>
            </a:r>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23</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bg/>
                                          </p:spTgt>
                                        </p:tgtEl>
                                        <p:attrNameLst>
                                          <p:attrName>ppt_y</p:attrName>
                                        </p:attrNameLst>
                                      </p:cBhvr>
                                      <p:tavLst>
                                        <p:tav tm="0">
                                          <p:val>
                                            <p:strVal val="#ppt_y"/>
                                          </p:val>
                                        </p:tav>
                                        <p:tav tm="100000">
                                          <p:val>
                                            <p:strVal val="#ppt_y"/>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1" nodeType="clickEffect">
                                  <p:stCondLst>
                                    <p:cond delay="0"/>
                                  </p:stCondLst>
                                  <p:childTnLst>
                                    <p:animEffect transition="out" filter="box(in)">
                                      <p:cBhvr>
                                        <p:cTn id="35" dur="500"/>
                                        <p:tgtEl>
                                          <p:spTgt spid="3">
                                            <p:bg/>
                                          </p:spTgt>
                                        </p:tgtEl>
                                      </p:cBhvr>
                                    </p:animEffect>
                                    <p:set>
                                      <p:cBhvr>
                                        <p:cTn id="36"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3" grpI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fa-IR" sz="2800" dirty="0" smtClean="0">
                <a:cs typeface="Titr" pitchFamily="2" charset="-78"/>
              </a:rPr>
              <a:t>قرار دادن نانومواد حساس روی الکترود های الگوسازی شده</a:t>
            </a:r>
            <a:endParaRPr lang="en-US" sz="2800"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algn="r" rtl="1"/>
            <a:r>
              <a:rPr lang="fa-IR" b="1" dirty="0" smtClean="0"/>
              <a:t>برای این کار دو رویکرد کلی وجود دارد:</a:t>
            </a:r>
          </a:p>
          <a:p>
            <a:pPr algn="r" rtl="1"/>
            <a:r>
              <a:rPr lang="fa-IR" b="1" dirty="0" smtClean="0"/>
              <a:t>1. در موارد گذشته ,نانو مواد  در شکل یک پراکندگی که آن سپس توسط برخی تکنیک های مناسب از قبیل چرخش-پوشش,چاپ,پوشش شناور و ...روی مبدل الگو(که عموما  با استفاده از تکنیک های رایج و واستاندارد الکتریکی ساخته شدند) ته نشین می شدند ,  آماده می شدند.یک بادوام کردن دیواری اغلب برای بهبود مشخصات سطح تماس استفاده می شد. پراکندگی واقعا خیلی به شرایط اندازه ذره,شاخص بس پراکندگی ,واکنش بین حلال و محلول, بستگی دارد</a:t>
            </a:r>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24</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Autofit/>
          </a:bodyPr>
          <a:lstStyle/>
          <a:p>
            <a:r>
              <a:rPr lang="fa-IR" sz="2800" dirty="0" smtClean="0">
                <a:cs typeface="Titr" pitchFamily="2" charset="-78"/>
              </a:rPr>
              <a:t>قرار دادن نانومواد حساس روی الکترود های الگوسازی شده</a:t>
            </a:r>
            <a:endParaRPr lang="en-US" sz="2800"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r" rtl="1"/>
            <a:r>
              <a:rPr lang="fa-IR" b="1" dirty="0" smtClean="0"/>
              <a:t>2. در نمونه بعدی از نانومواد,در یک شکلی از پراکندگی ,آن روی یک زیرلایه ته نشین می شود و اتصال   الکترودهای مستقر شده روی نانومواد خودش از تکنیک های استانداردی (تبخیر  گرمایی یا نورافشانی الکتروشیمیایی,اغتشاش و غیره  )یا حتی نگارگری با نقره  بهره می گیرد.دوباره یک مقاوم سازی گرمایی دیواری برای بهبود پارامترهای تماس یا اتصال به کار گرفته می شود.دستگاه هایی با مبنای نانواجزای منفرد"گرفته شده"از ته نشینی تصادفی و متصل شده با تکنیک های آن مورد بحث قرار گرفته است.</a:t>
            </a:r>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25</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2800" dirty="0" smtClean="0">
                <a:cs typeface="Titr" pitchFamily="2" charset="-78"/>
              </a:rPr>
              <a:t>قرار دادن نانومواد حساس روی الکترود های الگوسازی شده</a:t>
            </a:r>
            <a:endParaRPr lang="en-US" sz="2800"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r" rtl="1"/>
            <a:r>
              <a:rPr lang="fa-IR" b="1" dirty="0" smtClean="0"/>
              <a:t>در واقع رویکرد سوم هم وجود دارد,اگرچه در فقط چند مقاله ی محدود بحث شده است.آن تحت عنوان تکنیک" رشد در محل" که  دقیقا به فرآیند ساخت نانومواد هر جا که معماری نانودستگاه به آن نیاز دارد , شناخته می شود.این روش ساده سازی قدرتمندانه فرآیند و اجتناب از تماس نانومواد</a:t>
            </a:r>
            <a:r>
              <a:rPr lang="en-US" b="1" dirty="0" smtClean="0"/>
              <a:t> </a:t>
            </a:r>
            <a:r>
              <a:rPr lang="fa-IR" b="1" dirty="0" smtClean="0"/>
              <a:t> با هم را باعث شده است.</a:t>
            </a:r>
            <a:endParaRPr lang="en-US" b="1" dirty="0" smtClean="0"/>
          </a:p>
          <a:p>
            <a:pPr algn="r" rtl="1"/>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26</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199"/>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rtl="1"/>
            <a:r>
              <a:rPr lang="ar-SA" sz="3200" dirty="0" smtClean="0">
                <a:cs typeface="Titr" pitchFamily="2" charset="-78"/>
              </a:rPr>
              <a:t>انواع نانوحسگرهای گازی</a:t>
            </a:r>
            <a:endParaRPr lang="en-US" sz="3000" b="1" dirty="0">
              <a:solidFill>
                <a:srgbClr val="FFFF00"/>
              </a:solidFill>
              <a:cs typeface="Titr" pitchFamily="2" charset="-78"/>
            </a:endParaRPr>
          </a:p>
        </p:txBody>
      </p:sp>
      <p:sp>
        <p:nvSpPr>
          <p:cNvPr id="6" name="Subtitle 2"/>
          <p:cNvSpPr txBox="1">
            <a:spLocks/>
          </p:cNvSpPr>
          <p:nvPr/>
        </p:nvSpPr>
        <p:spPr>
          <a:xfrm>
            <a:off x="685800" y="1219200"/>
            <a:ext cx="7543800" cy="47244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p>
            <a:pPr lvl="0" algn="r">
              <a:spcBef>
                <a:spcPct val="20000"/>
              </a:spcBef>
            </a:pPr>
            <a:r>
              <a:rPr lang="fa-IR" sz="2800" b="1" dirty="0" smtClean="0"/>
              <a:t>1-</a:t>
            </a:r>
            <a:r>
              <a:rPr lang="fa-IR" sz="2800" b="1" dirty="0" smtClean="0">
                <a:cs typeface="Titr" pitchFamily="2" charset="-78"/>
              </a:rPr>
              <a:t>نانو لوله های کربنی جاذب گازهای سمّی</a:t>
            </a:r>
          </a:p>
          <a:p>
            <a:pPr lvl="0" algn="r">
              <a:spcBef>
                <a:spcPct val="20000"/>
              </a:spcBef>
            </a:pPr>
            <a:r>
              <a:rPr lang="fa-IR" sz="2800" dirty="0" smtClean="0">
                <a:cs typeface="Titr" pitchFamily="2" charset="-78"/>
              </a:rPr>
              <a:t>2-سيليکون های متبلور در نانو حسگر های گازی</a:t>
            </a:r>
          </a:p>
          <a:p>
            <a:pPr lvl="0" algn="r">
              <a:spcBef>
                <a:spcPct val="20000"/>
              </a:spcBef>
            </a:pPr>
            <a:r>
              <a:rPr lang="ar-SA" sz="2800" dirty="0" smtClean="0">
                <a:cs typeface="Titr" pitchFamily="2" charset="-78"/>
              </a:rPr>
              <a:t>3-اکسيد های فلزی</a:t>
            </a:r>
            <a:endParaRPr lang="fa-IR" sz="2800" dirty="0" smtClean="0">
              <a:cs typeface="Titr" pitchFamily="2" charset="-78"/>
            </a:endParaRPr>
          </a:p>
          <a:p>
            <a:pPr lvl="0" algn="r">
              <a:spcBef>
                <a:spcPct val="20000"/>
              </a:spcBef>
            </a:pPr>
            <a:r>
              <a:rPr lang="fa-IR" sz="2800" dirty="0" smtClean="0">
                <a:cs typeface="Titr" pitchFamily="2" charset="-78"/>
              </a:rPr>
              <a:t>4-نانو سنسورهای گازی فلزی</a:t>
            </a:r>
            <a:r>
              <a:rPr lang="ar-SA" sz="2800" dirty="0" smtClean="0">
                <a:cs typeface="Titr" pitchFamily="2" charset="-78"/>
              </a:rPr>
              <a:t> </a:t>
            </a:r>
            <a:endParaRPr kumimoji="0" lang="en-US" sz="2600" b="1" i="0" u="none" strike="noStrike" kern="1200" cap="none" spc="0" normalizeH="0" baseline="0" noProof="0" dirty="0">
              <a:ln>
                <a:noFill/>
              </a:ln>
              <a:solidFill>
                <a:schemeClr val="bg1"/>
              </a:solidFill>
              <a:effectLst/>
              <a:uLnTx/>
              <a:uFillTx/>
              <a:cs typeface="Titr" pitchFamily="2" charset="-78"/>
            </a:endParaRPr>
          </a:p>
        </p:txBody>
      </p:sp>
      <p:sp>
        <p:nvSpPr>
          <p:cNvPr id="7" name="Subtitle 6"/>
          <p:cNvSpPr>
            <a:spLocks noGrp="1"/>
          </p:cNvSpPr>
          <p:nvPr>
            <p:ph type="subTitle" idx="1"/>
          </p:nvPr>
        </p:nvSpPr>
        <p:spPr>
          <a:xfrm>
            <a:off x="1371600" y="5486400"/>
            <a:ext cx="6400800" cy="152400"/>
          </a:xfrm>
        </p:spPr>
        <p:txBody>
          <a:bodyPr>
            <a:normAutofit fontScale="25000" lnSpcReduction="20000"/>
          </a:bodyPr>
          <a:lstStyle/>
          <a:p>
            <a:r>
              <a:rPr lang="fa-IR" dirty="0" smtClean="0"/>
              <a:t>      </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fa-IR" dirty="0" smtClean="0"/>
              <a:t>نانولوله های کربنی</a:t>
            </a:r>
            <a:endParaRPr lang="en-US" dirty="0"/>
          </a:p>
        </p:txBody>
      </p:sp>
      <p:sp>
        <p:nvSpPr>
          <p:cNvPr id="3" name="Content Placeholder 2"/>
          <p:cNvSpPr>
            <a:spLocks noGrp="1"/>
          </p:cNvSpPr>
          <p:nvPr>
            <p:ph idx="1"/>
          </p:nvPr>
        </p:nvSpPr>
        <p:spPr>
          <a:xfrm>
            <a:off x="457200" y="1600201"/>
            <a:ext cx="7848600" cy="3047999"/>
          </a:xfrm>
        </p:spPr>
        <p:style>
          <a:lnRef idx="1">
            <a:schemeClr val="accent6"/>
          </a:lnRef>
          <a:fillRef idx="3">
            <a:schemeClr val="accent6"/>
          </a:fillRef>
          <a:effectRef idx="2">
            <a:schemeClr val="accent6"/>
          </a:effectRef>
          <a:fontRef idx="minor">
            <a:schemeClr val="lt1"/>
          </a:fontRef>
        </p:style>
        <p:txBody>
          <a:bodyPr>
            <a:normAutofit/>
          </a:bodyPr>
          <a:lstStyle/>
          <a:p>
            <a:pPr algn="r" rtl="1"/>
            <a:r>
              <a:rPr lang="fa-IR" sz="2400" b="1" dirty="0" smtClean="0"/>
              <a:t>طبق تحقيقات وسيع انجام‌ گرفته نانو لوله های کربنی مناسب‌ ترين وسيله براي جذب آلاينده‌ هاي سمي از قبيل دی اکسین و ديگر آلاينده‌ هاي موجود در گاز خروجي از دودكش‌هاي كوره‌هاي زباله‌ سوز به شمار مي‌روند.</a:t>
            </a:r>
          </a:p>
          <a:p>
            <a:pPr algn="r" rtl="1"/>
            <a:r>
              <a:rPr lang="fa-IR" sz="2400" b="1" dirty="0" smtClean="0"/>
              <a:t>. اگرچه نانولوله‌هاي كربني مناسب ترين وسيله براي جذب آلاينده‌هاي سمي ما نند دي اكسين ‌اند، ولي در عین حال قيمت بسيار زيادي دارند. تحقيقات دامنه‌ داري براي توليد ارزان نانولوله‌‌ها در جريان است .  </a:t>
            </a:r>
            <a:endParaRPr lang="en-US" sz="2400" b="1" dirty="0" smtClean="0"/>
          </a:p>
        </p:txBody>
      </p:sp>
      <p:sp>
        <p:nvSpPr>
          <p:cNvPr id="4" name="Slide Number Placeholder 3"/>
          <p:cNvSpPr>
            <a:spLocks noGrp="1"/>
          </p:cNvSpPr>
          <p:nvPr>
            <p:ph type="sldNum" sz="quarter" idx="12"/>
          </p:nvPr>
        </p:nvSpPr>
        <p:spPr/>
        <p:txBody>
          <a:bodyPr/>
          <a:lstStyle/>
          <a:p>
            <a:fld id="{509FDC25-0E83-47D6-B7D2-04F0A8E08648}" type="slidenum">
              <a:rPr lang="en-US" smtClean="0"/>
              <a:pPr/>
              <a:t>28</a:t>
            </a:fld>
            <a:endParaRPr lang="en-US"/>
          </a:p>
        </p:txBody>
      </p:sp>
      <p:pic>
        <p:nvPicPr>
          <p:cNvPr id="6" name="Picture 5" descr="H:\nano proje\عکس\image003.jpg"/>
          <p:cNvPicPr/>
          <p:nvPr/>
        </p:nvPicPr>
        <p:blipFill>
          <a:blip r:embed="rId2" cstate="print"/>
          <a:srcRect/>
          <a:stretch>
            <a:fillRect/>
          </a:stretch>
        </p:blipFill>
        <p:spPr bwMode="auto">
          <a:xfrm>
            <a:off x="838200" y="4343400"/>
            <a:ext cx="7010399" cy="1828800"/>
          </a:xfrm>
          <a:prstGeom prst="rect">
            <a:avLst/>
          </a:prstGeom>
          <a:ln/>
        </p:spPr>
        <p:style>
          <a:lnRef idx="1">
            <a:schemeClr val="accent1"/>
          </a:lnRef>
          <a:fillRef idx="3">
            <a:schemeClr val="accent1"/>
          </a:fillRef>
          <a:effectRef idx="2">
            <a:schemeClr val="accent1"/>
          </a:effectRef>
          <a:fontRef idx="minor">
            <a:schemeClr val="lt1"/>
          </a:fontRef>
        </p:style>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229600" cy="487680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r" rtl="1"/>
            <a:r>
              <a:rPr lang="ar-SA" sz="2800" b="1" dirty="0" smtClean="0"/>
              <a:t>اکسیدهای فلزی</a:t>
            </a:r>
            <a:r>
              <a:rPr lang="en-US" sz="2800" b="1" dirty="0" smtClean="0"/>
              <a:t> MOX</a:t>
            </a:r>
            <a:r>
              <a:rPr lang="ar-SA" sz="2800" b="1" dirty="0" smtClean="0"/>
              <a:t> یک محدوده ی وسیعی از خواص   فیزیکی شیمیایی و الکتریکی را دارا می باشند که اغلب باعث حساسیت بالایی برای تغییر در محیط های شیمیایی  می شود.اغلب نانو سنسورهای گازی حالت جامد تجارتی بر مبنای تنسب ساخته شده اند و   اکسید های فلزی پیش بینی شده اساسا </a:t>
            </a:r>
            <a:r>
              <a:rPr lang="en-US" sz="2800" b="1" dirty="0" smtClean="0"/>
              <a:t>SnO</a:t>
            </a:r>
            <a:r>
              <a:rPr lang="en-US" sz="2800" b="1" baseline="-25000" dirty="0" smtClean="0"/>
              <a:t>2</a:t>
            </a:r>
            <a:r>
              <a:rPr lang="en-US" sz="2800" b="1" dirty="0" smtClean="0"/>
              <a:t>, </a:t>
            </a:r>
            <a:r>
              <a:rPr lang="en-US" sz="2800" b="1" dirty="0" err="1" smtClean="0"/>
              <a:t>ZnO</a:t>
            </a:r>
            <a:r>
              <a:rPr lang="fa-IR" sz="2800" b="1" dirty="0" smtClean="0"/>
              <a:t>هستند که ظرفیت شناسایی  گازهای متعددی با حساسیت بالا توسط آنها  ثابت شده است. پایداری خوب و همچنین برای تولید کم هزینه هستند.مکانیزم حس کردن  یافت شده برای اکثر نانوسنسور های گازی با مبنای اکسید فلز تکیه دارد به تغییر رسانایی الکتریکی ناشی از انتقال بار بین سطوح مرکب شده است</a:t>
            </a:r>
            <a:endParaRPr lang="en-US" sz="2800" b="1" dirty="0">
              <a:cs typeface="B Nazanin"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29</a:t>
            </a:fld>
            <a:endParaRPr lang="en-US"/>
          </a:p>
        </p:txBody>
      </p:sp>
      <p:sp>
        <p:nvSpPr>
          <p:cNvPr id="5" name="Rectangle 4"/>
          <p:cNvSpPr/>
          <p:nvPr/>
        </p:nvSpPr>
        <p:spPr>
          <a:xfrm>
            <a:off x="685800" y="0"/>
            <a:ext cx="7315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cs typeface="Titr" pitchFamily="2" charset="-78"/>
              </a:rPr>
              <a:t>نانو حسگر های گازی ساخته شده از اکسید های فلزی</a:t>
            </a:r>
            <a:endParaRPr lang="en-US" sz="2800" dirty="0">
              <a:cs typeface="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09FDC25-0E83-47D6-B7D2-04F0A8E08648}" type="slidenum">
              <a:rPr lang="en-US" smtClean="0"/>
              <a:pPr/>
              <a:t>3</a:t>
            </a:fld>
            <a:endParaRPr lang="en-US"/>
          </a:p>
        </p:txBody>
      </p:sp>
      <p:pic>
        <p:nvPicPr>
          <p:cNvPr id="5" name="Picture 6" descr="nature4"/>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2438400" y="457200"/>
            <a:ext cx="4572000" cy="3785652"/>
          </a:xfrm>
          <a:prstGeom prst="rect">
            <a:avLst/>
          </a:prstGeom>
          <a:noFill/>
        </p:spPr>
        <p:txBody>
          <a:bodyPr wrap="square">
            <a:spAutoFit/>
          </a:bodyPr>
          <a:lstStyle/>
          <a:p>
            <a:pPr algn="ctr" rtl="1">
              <a:lnSpc>
                <a:spcPct val="150000"/>
              </a:lnSpc>
            </a:pPr>
            <a:r>
              <a:rPr lang="fa-IR" sz="2400" dirty="0" smtClean="0">
                <a:solidFill>
                  <a:srgbClr val="FFFF00"/>
                </a:solidFill>
                <a:cs typeface="B Titr" pitchFamily="2" charset="-78"/>
              </a:rPr>
              <a:t>نگارش :</a:t>
            </a:r>
            <a:r>
              <a:rPr lang="fa-IR" sz="3200" dirty="0" smtClean="0">
                <a:solidFill>
                  <a:srgbClr val="FFFF00"/>
                </a:solidFill>
                <a:cs typeface="B Titr" pitchFamily="2" charset="-78"/>
              </a:rPr>
              <a:t/>
            </a:r>
            <a:br>
              <a:rPr lang="fa-IR" sz="3200" dirty="0" smtClean="0">
                <a:solidFill>
                  <a:srgbClr val="FFFF00"/>
                </a:solidFill>
                <a:cs typeface="B Titr" pitchFamily="2" charset="-78"/>
              </a:rPr>
            </a:br>
            <a:r>
              <a:rPr lang="fa-IR" sz="3200" dirty="0" smtClean="0">
                <a:solidFill>
                  <a:srgbClr val="FFFF00"/>
                </a:solidFill>
                <a:cs typeface="B Titr" pitchFamily="2" charset="-78"/>
              </a:rPr>
              <a:t>حمیدرضا عبدی</a:t>
            </a:r>
            <a:br>
              <a:rPr lang="fa-IR" sz="3200" dirty="0" smtClean="0">
                <a:solidFill>
                  <a:srgbClr val="FFFF00"/>
                </a:solidFill>
                <a:cs typeface="B Titr" pitchFamily="2" charset="-78"/>
              </a:rPr>
            </a:br>
            <a:endParaRPr lang="fa-IR" sz="3200" dirty="0" smtClean="0">
              <a:solidFill>
                <a:srgbClr val="FFFF00"/>
              </a:solidFill>
              <a:cs typeface="B Titr" pitchFamily="2" charset="-78"/>
            </a:endParaRPr>
          </a:p>
          <a:p>
            <a:pPr algn="ctr" rtl="1">
              <a:lnSpc>
                <a:spcPct val="150000"/>
              </a:lnSpc>
            </a:pPr>
            <a:endParaRPr lang="fa-IR" sz="3200" dirty="0" smtClean="0">
              <a:solidFill>
                <a:srgbClr val="FFFF00"/>
              </a:solidFill>
              <a:cs typeface="B Titr" pitchFamily="2" charset="-78"/>
            </a:endParaRPr>
          </a:p>
          <a:p>
            <a:pPr algn="ctr" rtl="1"/>
            <a:r>
              <a:rPr lang="fa-IR" sz="2400" dirty="0" smtClean="0">
                <a:solidFill>
                  <a:srgbClr val="FFFF00"/>
                </a:solidFill>
                <a:cs typeface="B Titr" pitchFamily="2" charset="-78"/>
              </a:rPr>
              <a:t>استاد راهنما:</a:t>
            </a:r>
            <a:r>
              <a:rPr lang="fa-IR" sz="3200" dirty="0" smtClean="0">
                <a:solidFill>
                  <a:srgbClr val="FFFF00"/>
                </a:solidFill>
                <a:cs typeface="B Titr" pitchFamily="2" charset="-78"/>
              </a:rPr>
              <a:t/>
            </a:r>
            <a:br>
              <a:rPr lang="fa-IR" sz="3200" dirty="0" smtClean="0">
                <a:solidFill>
                  <a:srgbClr val="FFFF00"/>
                </a:solidFill>
                <a:cs typeface="B Titr" pitchFamily="2" charset="-78"/>
              </a:rPr>
            </a:br>
            <a:r>
              <a:rPr lang="fa-IR" sz="3200" dirty="0" smtClean="0">
                <a:solidFill>
                  <a:srgbClr val="FFFF00"/>
                </a:solidFill>
                <a:cs typeface="B Titr" pitchFamily="2" charset="-78"/>
              </a:rPr>
              <a:t>آقاي </a:t>
            </a:r>
            <a:r>
              <a:rPr lang="fa-IR" sz="3600" b="1" dirty="0" smtClean="0">
                <a:solidFill>
                  <a:srgbClr val="FFFF00"/>
                </a:solidFill>
                <a:cs typeface="B Titr" pitchFamily="2" charset="-78"/>
              </a:rPr>
              <a:t>دكتر جهانگیری</a:t>
            </a:r>
            <a:endParaRPr lang="en-US" sz="3200" dirty="0">
              <a:solidFill>
                <a:srgbClr val="FFFF00"/>
              </a:solidFill>
              <a:cs typeface="B 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fa-IR" dirty="0" smtClean="0"/>
              <a:t>نانو سیلیکون های کریستاله</a:t>
            </a:r>
            <a:endParaRPr lang="en-US" dirty="0"/>
          </a:p>
        </p:txBody>
      </p:sp>
      <p:sp>
        <p:nvSpPr>
          <p:cNvPr id="3" name="Content Placeholder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Autofit/>
          </a:bodyPr>
          <a:lstStyle/>
          <a:p>
            <a:pPr algn="just" rtl="1"/>
            <a:r>
              <a:rPr lang="fa-IR" sz="2400" b="1" dirty="0" smtClean="0"/>
              <a:t>خواص فیزیکی سیلیکون های متبلور کاملا روی محیط بی اثر هستند.در واقع ,این یکی از مشخصات مناسب مواد الکترونیکی هستند. .نتیجه ی نانو کریستال شدن مشاهده ی خواص جدید که توسط سلول کوانتومی تعیین می شود و با نقصان سطح که آن نقش کلیدی در تعیین خواص فیزیکی مواد بازی می کند است.</a:t>
            </a:r>
            <a:endParaRPr lang="en-US" sz="2400" b="1" dirty="0" smtClean="0"/>
          </a:p>
          <a:p>
            <a:pPr algn="just" rtl="1"/>
            <a:r>
              <a:rPr lang="fa-IR" sz="2400" b="1" dirty="0" smtClean="0"/>
              <a:t>واکنش پذیری بالای سیلیکون متخلخل(</a:t>
            </a:r>
            <a:r>
              <a:rPr lang="en-US" sz="2400" b="1" dirty="0" smtClean="0"/>
              <a:t>PS</a:t>
            </a:r>
            <a:r>
              <a:rPr lang="fa-IR" sz="2400" b="1" dirty="0" smtClean="0"/>
              <a:t>) که با محیط زیست نیز مساعد است باعث تحریک علاقه شدید به استفاده از آنها در نانو سنسور های گازی شده است.خواصی از قبیل  دفع تابندگی نوری و یا تغییر عمیق رسانایی الکتریکی القا شده توسط مولکول های جذب سطحی شده ی آنها,خیلی مورد علاقه برای کاربرد های سنسور گاز بویژه این  نکته که اینها در دمای اتاق جذب می شوند قرار گرفته است. </a:t>
            </a:r>
            <a:endParaRPr lang="en-US" sz="2400" b="1" dirty="0" smtClean="0"/>
          </a:p>
          <a:p>
            <a:pPr algn="just" rtl="1"/>
            <a:endParaRPr lang="en-US" sz="2400"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30</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diamond(in)">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amond(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amond(in)">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fa-IR" sz="3200" dirty="0" smtClean="0">
                <a:cs typeface="Titr" pitchFamily="2" charset="-78"/>
              </a:rPr>
              <a:t>نانو حسگر های گازی با استفاده از اکسید های فلزی</a:t>
            </a:r>
            <a:endParaRPr lang="en-US" sz="3200" dirty="0">
              <a:cs typeface="Titr"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r" rtl="1"/>
            <a:r>
              <a:rPr lang="fa-IR" b="1" dirty="0" smtClean="0"/>
              <a:t>اکثر تحقیقاتی  که در رابطه با نانوسنسور های فلزی صورت پذیرفته است در مورد نانوسنسورهای بر مبنای نانو سیم ها است.دلیل این امر اینست که نانوسیم های فلزی ویژگی هایی از قبیل استحکام ,رسانایی و پایداری شیمیایی را دارا هستند که آنها را کاندیداهای جذابی برای پردازش دستگاه ها کرده است.علاوه بر این وقتی قطر این ساختارها به محدوده ی نانو می رسند,آنها می توانند مبدل های جالب را نشان دهند زیرا نسبت حجم به سطح با معکوس قطر سیم افزایش می یابد.هر چند مکانیزم پایه ی عمل برای این سری از سنسور ها اکیدا به مشخصات ذاتی فلزات بستگی دارند</a:t>
            </a:r>
            <a:r>
              <a:rPr lang="en-US" b="1" dirty="0" smtClean="0"/>
              <a:t>.</a:t>
            </a:r>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31</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95400"/>
            <a:ext cx="7924800" cy="5029199"/>
          </a:xfrm>
          <a:solidFill>
            <a:schemeClr val="accent2">
              <a:lumMod val="75000"/>
            </a:schemeClr>
          </a:solidFill>
        </p:spPr>
        <p:txBody>
          <a:bodyPr>
            <a:noAutofit/>
          </a:bodyPr>
          <a:lstStyle/>
          <a:p>
            <a:pPr algn="r" rtl="1"/>
            <a:r>
              <a:rPr lang="fa-IR" sz="3200" b="1" dirty="0" smtClean="0">
                <a:cs typeface="Titr" pitchFamily="2" charset="-78"/>
              </a:rPr>
              <a:t>نانوسنسورهای گازی چنانچه تا به حال مورد بررسی قرار گرفته اند چند مشکل اساسی دارند,که مهمترین آنها به شرح زیر است:</a:t>
            </a:r>
            <a:r>
              <a:rPr lang="en-US" sz="3200" b="1" dirty="0" smtClean="0">
                <a:cs typeface="Titr" pitchFamily="2" charset="-78"/>
              </a:rPr>
              <a:t/>
            </a:r>
            <a:br>
              <a:rPr lang="en-US" sz="3200" b="1" dirty="0" smtClean="0">
                <a:cs typeface="Titr" pitchFamily="2" charset="-78"/>
              </a:rPr>
            </a:br>
            <a:r>
              <a:rPr lang="fa-IR" sz="3200" b="1" dirty="0" smtClean="0">
                <a:cs typeface="Titr" pitchFamily="2" charset="-78"/>
              </a:rPr>
              <a:t>1.فرآیند های ساخت فاقد اعتبار و ارزیابی مناسب</a:t>
            </a:r>
            <a:r>
              <a:rPr lang="en-US" sz="3200" b="1" dirty="0" smtClean="0">
                <a:cs typeface="Titr" pitchFamily="2" charset="-78"/>
              </a:rPr>
              <a:t/>
            </a:r>
            <a:br>
              <a:rPr lang="en-US" sz="3200" b="1" dirty="0" smtClean="0">
                <a:cs typeface="Titr" pitchFamily="2" charset="-78"/>
              </a:rPr>
            </a:br>
            <a:r>
              <a:rPr lang="fa-IR" sz="3200" b="1" dirty="0" smtClean="0">
                <a:cs typeface="Titr" pitchFamily="2" charset="-78"/>
              </a:rPr>
              <a:t>2.زمان های طولانی احیا و  پاسخ</a:t>
            </a:r>
            <a:r>
              <a:rPr lang="en-US" sz="3200" b="1" dirty="0" smtClean="0">
                <a:cs typeface="Titr" pitchFamily="2" charset="-78"/>
              </a:rPr>
              <a:t/>
            </a:r>
            <a:br>
              <a:rPr lang="en-US" sz="3200" b="1" dirty="0" smtClean="0">
                <a:cs typeface="Titr" pitchFamily="2" charset="-78"/>
              </a:rPr>
            </a:br>
            <a:r>
              <a:rPr lang="fa-IR" sz="3200" b="1" dirty="0" smtClean="0">
                <a:cs typeface="Titr" pitchFamily="2" charset="-78"/>
              </a:rPr>
              <a:t>3.آستر مبنای کاملا ناپایدار</a:t>
            </a:r>
            <a:endParaRPr lang="en-US" sz="3200" b="1" dirty="0">
              <a:cs typeface="Titr"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32</a:t>
            </a:fld>
            <a:endParaRPr lang="en-US"/>
          </a:p>
        </p:txBody>
      </p:sp>
      <p:sp>
        <p:nvSpPr>
          <p:cNvPr id="5" name="Rounded Rectangle 4"/>
          <p:cNvSpPr/>
          <p:nvPr/>
        </p:nvSpPr>
        <p:spPr>
          <a:xfrm>
            <a:off x="762000" y="152400"/>
            <a:ext cx="6781800" cy="1143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2800" dirty="0" smtClean="0">
                <a:cs typeface="Titr" pitchFamily="2" charset="-78"/>
              </a:rPr>
              <a:t>معایب نانو حسگر های گازی</a:t>
            </a:r>
            <a:endParaRPr lang="en-US" sz="2800" dirty="0">
              <a:cs typeface="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fa-IR" b="1" dirty="0" smtClean="0">
                <a:cs typeface="Titr" pitchFamily="2" charset="-78"/>
              </a:rPr>
              <a:t>زمان های طولانی احیا و  پاسخ</a:t>
            </a:r>
            <a:endParaRPr lang="en-US" dirty="0"/>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pPr algn="r" rtl="1"/>
            <a:r>
              <a:rPr lang="fa-IR" b="1" dirty="0" smtClean="0">
                <a:solidFill>
                  <a:schemeClr val="accent2">
                    <a:lumMod val="50000"/>
                  </a:schemeClr>
                </a:solidFill>
              </a:rPr>
              <a:t>اگرچه در موارد کمی احیا به هیچ وجه نمی تواند دیده شود,در بسیاری دستگاه ها زمان های احیا و پاسخ در محدوده ای از ثانیه ها تا ده ها دقیقه می تواند اندازه گیری, آن در واقع جدیترین محدودیت برای کاربرد نانوسنسور گازی.اخلال های مکانیکی از قبیل فشار بالا یا پایین گاز ,گرمایش خارجی ,تنویر نوری در فرکانس های متنوع(از مادون قرمز تا فرابنفش),کاربرد میدان های الکتریکی خارجی ,همگی به کار گرفته شده اند تا زمان احیای دستگاه را بالا ببرند و در برخی موارد حتی حساسیت را بالا ببرند.در بیشتر موارد این رفتارها موثرند ,اما هیچ پس زمینه تئوری برای حساب باز کردن روی اثر آنان پیشنهاد نشده است.</a:t>
            </a:r>
            <a:endParaRPr lang="en-US"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33</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fa-IR" sz="2800" dirty="0" smtClean="0">
                <a:cs typeface="Titr" pitchFamily="2" charset="-78"/>
              </a:rPr>
              <a:t>بررسی اقتصادی نانو حسگر ها</a:t>
            </a:r>
            <a:endParaRPr lang="en-US" sz="2800" dirty="0">
              <a:cs typeface="Titr" pitchFamily="2" charset="-78"/>
            </a:endParaRPr>
          </a:p>
        </p:txBody>
      </p:sp>
      <p:sp>
        <p:nvSpPr>
          <p:cNvPr id="3" name="Subtitle 2"/>
          <p:cNvSpPr>
            <a:spLocks noGrp="1"/>
          </p:cNvSpPr>
          <p:nvPr>
            <p:ph idx="1"/>
          </p:nvPr>
        </p:nvSpPr>
        <p:spPr>
          <a:solidFill>
            <a:schemeClr val="accent2">
              <a:lumMod val="75000"/>
            </a:schemeClr>
          </a:solidFill>
        </p:spPr>
        <p:txBody>
          <a:bodyPr>
            <a:noAutofit/>
          </a:bodyPr>
          <a:lstStyle/>
          <a:p>
            <a:pPr algn="l" rtl="1">
              <a:buFont typeface="Arial" pitchFamily="34" charset="0"/>
              <a:buChar char="•"/>
            </a:pPr>
            <a:endParaRPr lang="fa-IR" sz="2400" b="1" dirty="0" smtClean="0"/>
          </a:p>
          <a:p>
            <a:pPr algn="r" rtl="1"/>
            <a:r>
              <a:rPr lang="ar-SA" sz="2400" b="1" dirty="0" smtClean="0"/>
              <a:t>جذابيت‌هاي نانوحسگرها</a:t>
            </a:r>
            <a:endParaRPr lang="fa-IR" sz="2400" b="1" dirty="0" smtClean="0"/>
          </a:p>
          <a:p>
            <a:pPr algn="r" rtl="1">
              <a:buFont typeface="Arial" pitchFamily="34" charset="0"/>
              <a:buChar char="•"/>
            </a:pPr>
            <a:r>
              <a:rPr lang="ar-SA" sz="2400" b="1" dirty="0" smtClean="0"/>
              <a:t>اختلاف در پذيرش سناريوهاي نانوحسگرها در هر بخش از صنعت</a:t>
            </a:r>
            <a:endParaRPr lang="fa-IR" sz="2400" b="1" dirty="0" smtClean="0"/>
          </a:p>
          <a:p>
            <a:pPr algn="r" rtl="1">
              <a:buFont typeface="Arial" pitchFamily="34" charset="0"/>
              <a:buChar char="•"/>
            </a:pPr>
            <a:r>
              <a:rPr lang="ar-SA" sz="2400" b="1" dirty="0" smtClean="0"/>
              <a:t>وجود الگوي کاربرد براي حسگرها در هر بخش از صنعت</a:t>
            </a:r>
            <a:endParaRPr lang="fa-IR" sz="2400" b="1" dirty="0" smtClean="0"/>
          </a:p>
          <a:p>
            <a:pPr algn="r" rtl="1">
              <a:buFont typeface="Arial" pitchFamily="34" charset="0"/>
              <a:buChar char="•"/>
            </a:pPr>
            <a:r>
              <a:rPr lang="ar-SA" sz="2400" b="1" dirty="0" smtClean="0"/>
              <a:t>تفاوت در توسة پلاتفرم‌هاي مختلف نانوتکنولوژي براي ساخت نانوحسگرها</a:t>
            </a:r>
            <a:endParaRPr lang="fa-IR" sz="2400" b="1" dirty="0" smtClean="0"/>
          </a:p>
          <a:p>
            <a:pPr algn="r" rtl="1">
              <a:buFont typeface="Arial" pitchFamily="34" charset="0"/>
              <a:buChar char="•"/>
            </a:pPr>
            <a:r>
              <a:rPr lang="fa-IR" sz="2400" b="1" dirty="0" smtClean="0">
                <a:solidFill>
                  <a:schemeClr val="tx1"/>
                </a:solidFill>
                <a:latin typeface="+mj-lt"/>
                <a:ea typeface="+mj-ea"/>
                <a:cs typeface="B Nazanin" pitchFamily="2" charset="-78"/>
              </a:rPr>
              <a:t>مساله زمان</a:t>
            </a:r>
            <a:endParaRPr lang="fa-IR" sz="2400" dirty="0" smtClean="0">
              <a:solidFill>
                <a:schemeClr val="tx1"/>
              </a:solidFill>
              <a:latin typeface="+mj-lt"/>
              <a:ea typeface="+mj-ea"/>
              <a:cs typeface="B Nazanin"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34</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heckerboard(across)">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blipFill>
            <a:blip r:embed="rId2" cstate="print"/>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ar-SA" b="1" dirty="0" smtClean="0">
                <a:solidFill>
                  <a:schemeClr val="bg2"/>
                </a:solidFill>
              </a:rPr>
              <a:t>جذابيت‌هاي نانوحسگرها</a:t>
            </a:r>
            <a:endParaRPr lang="en-US" dirty="0">
              <a:solidFill>
                <a:schemeClr val="bg2"/>
              </a:solidFill>
            </a:endParaRPr>
          </a:p>
        </p:txBody>
      </p:sp>
      <p:sp>
        <p:nvSpPr>
          <p:cNvPr id="6" name="Content Placeholder 5"/>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r" rtl="1"/>
            <a:r>
              <a:rPr lang="ar-SA" sz="2000" dirty="0" smtClean="0"/>
              <a:t>به طور صريح   مزاياي متعدد نانوحسگرها باعث شده است که به عنوان فرصتي وسوسه‌انگيز براي بازار تلقي شوند</a:t>
            </a:r>
            <a:r>
              <a:rPr lang="fa-IR" sz="2000" dirty="0" smtClean="0"/>
              <a:t>.</a:t>
            </a:r>
          </a:p>
          <a:p>
            <a:pPr algn="r" rtl="1"/>
            <a:r>
              <a:rPr lang="ar-SA" sz="2000" dirty="0" smtClean="0"/>
              <a:t>نانوحسگرها به طور ذاتي کوچک‌تر و حساس‌تر از ساير حسگرها مي‌باشند</a:t>
            </a:r>
            <a:r>
              <a:rPr lang="fa-IR" sz="2000" dirty="0" smtClean="0"/>
              <a:t>.</a:t>
            </a:r>
          </a:p>
          <a:p>
            <a:pPr algn="r" rtl="1"/>
            <a:r>
              <a:rPr lang="ar-SA" sz="2000" dirty="0" smtClean="0"/>
              <a:t>اگر توليد انبوه نانوحسگرها توجيه اقتصادي پيدا کند هزينه توليد آنها مي‌تواند بسيار کمتر از حسگرهاي معمولي باشد</a:t>
            </a:r>
            <a:r>
              <a:rPr lang="fa-IR" sz="2000" dirty="0" smtClean="0"/>
              <a:t>.</a:t>
            </a:r>
          </a:p>
          <a:p>
            <a:pPr algn="r" rtl="1"/>
            <a:r>
              <a:rPr lang="ar-SA" sz="2000" dirty="0" smtClean="0"/>
              <a:t>نانوحسگرها همچنين هزينه جاري را نيز کاهش مي‌دهند؛ زيرا به طور ذاتي برق کمتري مصرف مي‌کنند</a:t>
            </a:r>
            <a:endParaRPr lang="fa-IR" sz="2000" dirty="0" smtClean="0"/>
          </a:p>
          <a:p>
            <a:pPr algn="r" rtl="1"/>
            <a:r>
              <a:rPr lang="ar-SA" sz="2000" dirty="0" smtClean="0"/>
              <a:t>با برداشتي که از کاربرد نانوحسگرها مي‌کنيم امکان دارد به سرعت به سمت اين نتيجه‌گيري سوق پيدا کنيم که فناوري نانوحسگرها، فناوري بسيار مطمئن و قابل قبولي است، اما هنگامي که به سمت معادله عرضه و تقاضا نگاه مي‌کنيم در مي‌يابيم که تجارت نانوحسگرها در ابتداي راه است </a:t>
            </a:r>
            <a:r>
              <a:rPr lang="fa-IR" sz="2000" dirty="0" smtClean="0"/>
              <a:t> و برای پیدا کردن جایگاه شایسته خود در بازار نیازمند زمان زیادی است</a:t>
            </a:r>
            <a:endParaRPr lang="en-US" sz="2000"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35</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down)">
                                      <p:cBhvr>
                                        <p:cTn id="12" dur="580">
                                          <p:stCondLst>
                                            <p:cond delay="0"/>
                                          </p:stCondLst>
                                        </p:cTn>
                                        <p:tgtEl>
                                          <p:spTgt spid="6">
                                            <p:bg/>
                                          </p:spTgt>
                                        </p:tgtEl>
                                      </p:cBhvr>
                                    </p:animEffect>
                                    <p:anim calcmode="lin" valueType="num">
                                      <p:cBhvr>
                                        <p:cTn id="13"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bg/>
                                          </p:spTgt>
                                        </p:tgtEl>
                                      </p:cBhvr>
                                      <p:to x="100000" y="60000"/>
                                    </p:animScale>
                                    <p:animScale>
                                      <p:cBhvr>
                                        <p:cTn id="19" dur="166" decel="50000">
                                          <p:stCondLst>
                                            <p:cond delay="676"/>
                                          </p:stCondLst>
                                        </p:cTn>
                                        <p:tgtEl>
                                          <p:spTgt spid="6">
                                            <p:bg/>
                                          </p:spTgt>
                                        </p:tgtEl>
                                      </p:cBhvr>
                                      <p:to x="100000" y="100000"/>
                                    </p:animScale>
                                    <p:animScale>
                                      <p:cBhvr>
                                        <p:cTn id="20" dur="26">
                                          <p:stCondLst>
                                            <p:cond delay="1312"/>
                                          </p:stCondLst>
                                        </p:cTn>
                                        <p:tgtEl>
                                          <p:spTgt spid="6">
                                            <p:bg/>
                                          </p:spTgt>
                                        </p:tgtEl>
                                      </p:cBhvr>
                                      <p:to x="100000" y="80000"/>
                                    </p:animScale>
                                    <p:animScale>
                                      <p:cBhvr>
                                        <p:cTn id="21" dur="166" decel="50000">
                                          <p:stCondLst>
                                            <p:cond delay="1338"/>
                                          </p:stCondLst>
                                        </p:cTn>
                                        <p:tgtEl>
                                          <p:spTgt spid="6">
                                            <p:bg/>
                                          </p:spTgt>
                                        </p:tgtEl>
                                      </p:cBhvr>
                                      <p:to x="100000" y="100000"/>
                                    </p:animScale>
                                    <p:animScale>
                                      <p:cBhvr>
                                        <p:cTn id="22" dur="26">
                                          <p:stCondLst>
                                            <p:cond delay="1642"/>
                                          </p:stCondLst>
                                        </p:cTn>
                                        <p:tgtEl>
                                          <p:spTgt spid="6">
                                            <p:bg/>
                                          </p:spTgt>
                                        </p:tgtEl>
                                      </p:cBhvr>
                                      <p:to x="100000" y="90000"/>
                                    </p:animScale>
                                    <p:animScale>
                                      <p:cBhvr>
                                        <p:cTn id="23" dur="166" decel="50000">
                                          <p:stCondLst>
                                            <p:cond delay="1668"/>
                                          </p:stCondLst>
                                        </p:cTn>
                                        <p:tgtEl>
                                          <p:spTgt spid="6">
                                            <p:bg/>
                                          </p:spTgt>
                                        </p:tgtEl>
                                      </p:cBhvr>
                                      <p:to x="100000" y="100000"/>
                                    </p:animScale>
                                    <p:animScale>
                                      <p:cBhvr>
                                        <p:cTn id="24" dur="26">
                                          <p:stCondLst>
                                            <p:cond delay="1808"/>
                                          </p:stCondLst>
                                        </p:cTn>
                                        <p:tgtEl>
                                          <p:spTgt spid="6">
                                            <p:bg/>
                                          </p:spTgt>
                                        </p:tgtEl>
                                      </p:cBhvr>
                                      <p:to x="100000" y="95000"/>
                                    </p:animScale>
                                    <p:animScale>
                                      <p:cBhvr>
                                        <p:cTn id="25" dur="166" decel="50000">
                                          <p:stCondLst>
                                            <p:cond delay="1834"/>
                                          </p:stCondLst>
                                        </p:cTn>
                                        <p:tgtEl>
                                          <p:spTgt spid="6">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down)">
                                      <p:cBhvr>
                                        <p:cTn id="48" dur="580">
                                          <p:stCondLst>
                                            <p:cond delay="0"/>
                                          </p:stCondLst>
                                        </p:cTn>
                                        <p:tgtEl>
                                          <p:spTgt spid="6">
                                            <p:txEl>
                                              <p:pRg st="1" end="1"/>
                                            </p:txEl>
                                          </p:spTgt>
                                        </p:tgtEl>
                                      </p:cBhvr>
                                    </p:animEffect>
                                    <p:anim calcmode="lin" valueType="num">
                                      <p:cBhvr>
                                        <p:cTn id="49"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xEl>
                                              <p:pRg st="1" end="1"/>
                                            </p:txEl>
                                          </p:spTgt>
                                        </p:tgtEl>
                                      </p:cBhvr>
                                      <p:to x="100000" y="60000"/>
                                    </p:animScale>
                                    <p:animScale>
                                      <p:cBhvr>
                                        <p:cTn id="55" dur="166" decel="50000">
                                          <p:stCondLst>
                                            <p:cond delay="676"/>
                                          </p:stCondLst>
                                        </p:cTn>
                                        <p:tgtEl>
                                          <p:spTgt spid="6">
                                            <p:txEl>
                                              <p:pRg st="1" end="1"/>
                                            </p:txEl>
                                          </p:spTgt>
                                        </p:tgtEl>
                                      </p:cBhvr>
                                      <p:to x="100000" y="100000"/>
                                    </p:animScale>
                                    <p:animScale>
                                      <p:cBhvr>
                                        <p:cTn id="56" dur="26">
                                          <p:stCondLst>
                                            <p:cond delay="1312"/>
                                          </p:stCondLst>
                                        </p:cTn>
                                        <p:tgtEl>
                                          <p:spTgt spid="6">
                                            <p:txEl>
                                              <p:pRg st="1" end="1"/>
                                            </p:txEl>
                                          </p:spTgt>
                                        </p:tgtEl>
                                      </p:cBhvr>
                                      <p:to x="100000" y="80000"/>
                                    </p:animScale>
                                    <p:animScale>
                                      <p:cBhvr>
                                        <p:cTn id="57" dur="166" decel="50000">
                                          <p:stCondLst>
                                            <p:cond delay="1338"/>
                                          </p:stCondLst>
                                        </p:cTn>
                                        <p:tgtEl>
                                          <p:spTgt spid="6">
                                            <p:txEl>
                                              <p:pRg st="1" end="1"/>
                                            </p:txEl>
                                          </p:spTgt>
                                        </p:tgtEl>
                                      </p:cBhvr>
                                      <p:to x="100000" y="100000"/>
                                    </p:animScale>
                                    <p:animScale>
                                      <p:cBhvr>
                                        <p:cTn id="58" dur="26">
                                          <p:stCondLst>
                                            <p:cond delay="1642"/>
                                          </p:stCondLst>
                                        </p:cTn>
                                        <p:tgtEl>
                                          <p:spTgt spid="6">
                                            <p:txEl>
                                              <p:pRg st="1" end="1"/>
                                            </p:txEl>
                                          </p:spTgt>
                                        </p:tgtEl>
                                      </p:cBhvr>
                                      <p:to x="100000" y="90000"/>
                                    </p:animScale>
                                    <p:animScale>
                                      <p:cBhvr>
                                        <p:cTn id="59" dur="166" decel="50000">
                                          <p:stCondLst>
                                            <p:cond delay="1668"/>
                                          </p:stCondLst>
                                        </p:cTn>
                                        <p:tgtEl>
                                          <p:spTgt spid="6">
                                            <p:txEl>
                                              <p:pRg st="1" end="1"/>
                                            </p:txEl>
                                          </p:spTgt>
                                        </p:tgtEl>
                                      </p:cBhvr>
                                      <p:to x="100000" y="100000"/>
                                    </p:animScale>
                                    <p:animScale>
                                      <p:cBhvr>
                                        <p:cTn id="60" dur="26">
                                          <p:stCondLst>
                                            <p:cond delay="1808"/>
                                          </p:stCondLst>
                                        </p:cTn>
                                        <p:tgtEl>
                                          <p:spTgt spid="6">
                                            <p:txEl>
                                              <p:pRg st="1" end="1"/>
                                            </p:txEl>
                                          </p:spTgt>
                                        </p:tgtEl>
                                      </p:cBhvr>
                                      <p:to x="100000" y="95000"/>
                                    </p:animScale>
                                    <p:animScale>
                                      <p:cBhvr>
                                        <p:cTn id="61" dur="166" decel="50000">
                                          <p:stCondLst>
                                            <p:cond delay="1834"/>
                                          </p:stCondLst>
                                        </p:cTn>
                                        <p:tgtEl>
                                          <p:spTgt spid="6">
                                            <p:txEl>
                                              <p:pRg st="1" end="1"/>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wipe(down)">
                                      <p:cBhvr>
                                        <p:cTn id="66" dur="580">
                                          <p:stCondLst>
                                            <p:cond delay="0"/>
                                          </p:stCondLst>
                                        </p:cTn>
                                        <p:tgtEl>
                                          <p:spTgt spid="6">
                                            <p:txEl>
                                              <p:pRg st="2" end="2"/>
                                            </p:txEl>
                                          </p:spTgt>
                                        </p:tgtEl>
                                      </p:cBhvr>
                                    </p:animEffect>
                                    <p:anim calcmode="lin" valueType="num">
                                      <p:cBhvr>
                                        <p:cTn id="67"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6">
                                            <p:txEl>
                                              <p:pRg st="2" end="2"/>
                                            </p:txEl>
                                          </p:spTgt>
                                        </p:tgtEl>
                                      </p:cBhvr>
                                      <p:to x="100000" y="60000"/>
                                    </p:animScale>
                                    <p:animScale>
                                      <p:cBhvr>
                                        <p:cTn id="73" dur="166" decel="50000">
                                          <p:stCondLst>
                                            <p:cond delay="676"/>
                                          </p:stCondLst>
                                        </p:cTn>
                                        <p:tgtEl>
                                          <p:spTgt spid="6">
                                            <p:txEl>
                                              <p:pRg st="2" end="2"/>
                                            </p:txEl>
                                          </p:spTgt>
                                        </p:tgtEl>
                                      </p:cBhvr>
                                      <p:to x="100000" y="100000"/>
                                    </p:animScale>
                                    <p:animScale>
                                      <p:cBhvr>
                                        <p:cTn id="74" dur="26">
                                          <p:stCondLst>
                                            <p:cond delay="1312"/>
                                          </p:stCondLst>
                                        </p:cTn>
                                        <p:tgtEl>
                                          <p:spTgt spid="6">
                                            <p:txEl>
                                              <p:pRg st="2" end="2"/>
                                            </p:txEl>
                                          </p:spTgt>
                                        </p:tgtEl>
                                      </p:cBhvr>
                                      <p:to x="100000" y="80000"/>
                                    </p:animScale>
                                    <p:animScale>
                                      <p:cBhvr>
                                        <p:cTn id="75" dur="166" decel="50000">
                                          <p:stCondLst>
                                            <p:cond delay="1338"/>
                                          </p:stCondLst>
                                        </p:cTn>
                                        <p:tgtEl>
                                          <p:spTgt spid="6">
                                            <p:txEl>
                                              <p:pRg st="2" end="2"/>
                                            </p:txEl>
                                          </p:spTgt>
                                        </p:tgtEl>
                                      </p:cBhvr>
                                      <p:to x="100000" y="100000"/>
                                    </p:animScale>
                                    <p:animScale>
                                      <p:cBhvr>
                                        <p:cTn id="76" dur="26">
                                          <p:stCondLst>
                                            <p:cond delay="1642"/>
                                          </p:stCondLst>
                                        </p:cTn>
                                        <p:tgtEl>
                                          <p:spTgt spid="6">
                                            <p:txEl>
                                              <p:pRg st="2" end="2"/>
                                            </p:txEl>
                                          </p:spTgt>
                                        </p:tgtEl>
                                      </p:cBhvr>
                                      <p:to x="100000" y="90000"/>
                                    </p:animScale>
                                    <p:animScale>
                                      <p:cBhvr>
                                        <p:cTn id="77" dur="166" decel="50000">
                                          <p:stCondLst>
                                            <p:cond delay="1668"/>
                                          </p:stCondLst>
                                        </p:cTn>
                                        <p:tgtEl>
                                          <p:spTgt spid="6">
                                            <p:txEl>
                                              <p:pRg st="2" end="2"/>
                                            </p:txEl>
                                          </p:spTgt>
                                        </p:tgtEl>
                                      </p:cBhvr>
                                      <p:to x="100000" y="100000"/>
                                    </p:animScale>
                                    <p:animScale>
                                      <p:cBhvr>
                                        <p:cTn id="78" dur="26">
                                          <p:stCondLst>
                                            <p:cond delay="1808"/>
                                          </p:stCondLst>
                                        </p:cTn>
                                        <p:tgtEl>
                                          <p:spTgt spid="6">
                                            <p:txEl>
                                              <p:pRg st="2" end="2"/>
                                            </p:txEl>
                                          </p:spTgt>
                                        </p:tgtEl>
                                      </p:cBhvr>
                                      <p:to x="100000" y="95000"/>
                                    </p:animScale>
                                    <p:animScale>
                                      <p:cBhvr>
                                        <p:cTn id="79" dur="166" decel="50000">
                                          <p:stCondLst>
                                            <p:cond delay="1834"/>
                                          </p:stCondLst>
                                        </p:cTn>
                                        <p:tgtEl>
                                          <p:spTgt spid="6">
                                            <p:txEl>
                                              <p:pRg st="2" end="2"/>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6">
                                            <p:txEl>
                                              <p:pRg st="3" end="3"/>
                                            </p:txEl>
                                          </p:spTgt>
                                        </p:tgtEl>
                                        <p:attrNameLst>
                                          <p:attrName>style.visibility</p:attrName>
                                        </p:attrNameLst>
                                      </p:cBhvr>
                                      <p:to>
                                        <p:strVal val="visible"/>
                                      </p:to>
                                    </p:set>
                                    <p:animEffect transition="in" filter="wipe(down)">
                                      <p:cBhvr>
                                        <p:cTn id="84" dur="580">
                                          <p:stCondLst>
                                            <p:cond delay="0"/>
                                          </p:stCondLst>
                                        </p:cTn>
                                        <p:tgtEl>
                                          <p:spTgt spid="6">
                                            <p:txEl>
                                              <p:pRg st="3" end="3"/>
                                            </p:txEl>
                                          </p:spTgt>
                                        </p:tgtEl>
                                      </p:cBhvr>
                                    </p:animEffect>
                                    <p:anim calcmode="lin" valueType="num">
                                      <p:cBhvr>
                                        <p:cTn id="85"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6">
                                            <p:txEl>
                                              <p:pRg st="3" end="3"/>
                                            </p:txEl>
                                          </p:spTgt>
                                        </p:tgtEl>
                                      </p:cBhvr>
                                      <p:to x="100000" y="60000"/>
                                    </p:animScale>
                                    <p:animScale>
                                      <p:cBhvr>
                                        <p:cTn id="91" dur="166" decel="50000">
                                          <p:stCondLst>
                                            <p:cond delay="676"/>
                                          </p:stCondLst>
                                        </p:cTn>
                                        <p:tgtEl>
                                          <p:spTgt spid="6">
                                            <p:txEl>
                                              <p:pRg st="3" end="3"/>
                                            </p:txEl>
                                          </p:spTgt>
                                        </p:tgtEl>
                                      </p:cBhvr>
                                      <p:to x="100000" y="100000"/>
                                    </p:animScale>
                                    <p:animScale>
                                      <p:cBhvr>
                                        <p:cTn id="92" dur="26">
                                          <p:stCondLst>
                                            <p:cond delay="1312"/>
                                          </p:stCondLst>
                                        </p:cTn>
                                        <p:tgtEl>
                                          <p:spTgt spid="6">
                                            <p:txEl>
                                              <p:pRg st="3" end="3"/>
                                            </p:txEl>
                                          </p:spTgt>
                                        </p:tgtEl>
                                      </p:cBhvr>
                                      <p:to x="100000" y="80000"/>
                                    </p:animScale>
                                    <p:animScale>
                                      <p:cBhvr>
                                        <p:cTn id="93" dur="166" decel="50000">
                                          <p:stCondLst>
                                            <p:cond delay="1338"/>
                                          </p:stCondLst>
                                        </p:cTn>
                                        <p:tgtEl>
                                          <p:spTgt spid="6">
                                            <p:txEl>
                                              <p:pRg st="3" end="3"/>
                                            </p:txEl>
                                          </p:spTgt>
                                        </p:tgtEl>
                                      </p:cBhvr>
                                      <p:to x="100000" y="100000"/>
                                    </p:animScale>
                                    <p:animScale>
                                      <p:cBhvr>
                                        <p:cTn id="94" dur="26">
                                          <p:stCondLst>
                                            <p:cond delay="1642"/>
                                          </p:stCondLst>
                                        </p:cTn>
                                        <p:tgtEl>
                                          <p:spTgt spid="6">
                                            <p:txEl>
                                              <p:pRg st="3" end="3"/>
                                            </p:txEl>
                                          </p:spTgt>
                                        </p:tgtEl>
                                      </p:cBhvr>
                                      <p:to x="100000" y="90000"/>
                                    </p:animScale>
                                    <p:animScale>
                                      <p:cBhvr>
                                        <p:cTn id="95" dur="166" decel="50000">
                                          <p:stCondLst>
                                            <p:cond delay="1668"/>
                                          </p:stCondLst>
                                        </p:cTn>
                                        <p:tgtEl>
                                          <p:spTgt spid="6">
                                            <p:txEl>
                                              <p:pRg st="3" end="3"/>
                                            </p:txEl>
                                          </p:spTgt>
                                        </p:tgtEl>
                                      </p:cBhvr>
                                      <p:to x="100000" y="100000"/>
                                    </p:animScale>
                                    <p:animScale>
                                      <p:cBhvr>
                                        <p:cTn id="96" dur="26">
                                          <p:stCondLst>
                                            <p:cond delay="1808"/>
                                          </p:stCondLst>
                                        </p:cTn>
                                        <p:tgtEl>
                                          <p:spTgt spid="6">
                                            <p:txEl>
                                              <p:pRg st="3" end="3"/>
                                            </p:txEl>
                                          </p:spTgt>
                                        </p:tgtEl>
                                      </p:cBhvr>
                                      <p:to x="100000" y="95000"/>
                                    </p:animScale>
                                    <p:animScale>
                                      <p:cBhvr>
                                        <p:cTn id="97" dur="166" decel="50000">
                                          <p:stCondLst>
                                            <p:cond delay="1834"/>
                                          </p:stCondLst>
                                        </p:cTn>
                                        <p:tgtEl>
                                          <p:spTgt spid="6">
                                            <p:txEl>
                                              <p:pRg st="3" end="3"/>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6">
                                            <p:txEl>
                                              <p:pRg st="4" end="4"/>
                                            </p:txEl>
                                          </p:spTgt>
                                        </p:tgtEl>
                                        <p:attrNameLst>
                                          <p:attrName>style.visibility</p:attrName>
                                        </p:attrNameLst>
                                      </p:cBhvr>
                                      <p:to>
                                        <p:strVal val="visible"/>
                                      </p:to>
                                    </p:set>
                                    <p:animEffect transition="in" filter="wipe(down)">
                                      <p:cBhvr>
                                        <p:cTn id="102" dur="580">
                                          <p:stCondLst>
                                            <p:cond delay="0"/>
                                          </p:stCondLst>
                                        </p:cTn>
                                        <p:tgtEl>
                                          <p:spTgt spid="6">
                                            <p:txEl>
                                              <p:pRg st="4" end="4"/>
                                            </p:txEl>
                                          </p:spTgt>
                                        </p:tgtEl>
                                      </p:cBhvr>
                                    </p:animEffect>
                                    <p:anim calcmode="lin" valueType="num">
                                      <p:cBhvr>
                                        <p:cTn id="103"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6">
                                            <p:txEl>
                                              <p:pRg st="4" end="4"/>
                                            </p:txEl>
                                          </p:spTgt>
                                        </p:tgtEl>
                                      </p:cBhvr>
                                      <p:to x="100000" y="60000"/>
                                    </p:animScale>
                                    <p:animScale>
                                      <p:cBhvr>
                                        <p:cTn id="109" dur="166" decel="50000">
                                          <p:stCondLst>
                                            <p:cond delay="676"/>
                                          </p:stCondLst>
                                        </p:cTn>
                                        <p:tgtEl>
                                          <p:spTgt spid="6">
                                            <p:txEl>
                                              <p:pRg st="4" end="4"/>
                                            </p:txEl>
                                          </p:spTgt>
                                        </p:tgtEl>
                                      </p:cBhvr>
                                      <p:to x="100000" y="100000"/>
                                    </p:animScale>
                                    <p:animScale>
                                      <p:cBhvr>
                                        <p:cTn id="110" dur="26">
                                          <p:stCondLst>
                                            <p:cond delay="1312"/>
                                          </p:stCondLst>
                                        </p:cTn>
                                        <p:tgtEl>
                                          <p:spTgt spid="6">
                                            <p:txEl>
                                              <p:pRg st="4" end="4"/>
                                            </p:txEl>
                                          </p:spTgt>
                                        </p:tgtEl>
                                      </p:cBhvr>
                                      <p:to x="100000" y="80000"/>
                                    </p:animScale>
                                    <p:animScale>
                                      <p:cBhvr>
                                        <p:cTn id="111" dur="166" decel="50000">
                                          <p:stCondLst>
                                            <p:cond delay="1338"/>
                                          </p:stCondLst>
                                        </p:cTn>
                                        <p:tgtEl>
                                          <p:spTgt spid="6">
                                            <p:txEl>
                                              <p:pRg st="4" end="4"/>
                                            </p:txEl>
                                          </p:spTgt>
                                        </p:tgtEl>
                                      </p:cBhvr>
                                      <p:to x="100000" y="100000"/>
                                    </p:animScale>
                                    <p:animScale>
                                      <p:cBhvr>
                                        <p:cTn id="112" dur="26">
                                          <p:stCondLst>
                                            <p:cond delay="1642"/>
                                          </p:stCondLst>
                                        </p:cTn>
                                        <p:tgtEl>
                                          <p:spTgt spid="6">
                                            <p:txEl>
                                              <p:pRg st="4" end="4"/>
                                            </p:txEl>
                                          </p:spTgt>
                                        </p:tgtEl>
                                      </p:cBhvr>
                                      <p:to x="100000" y="90000"/>
                                    </p:animScale>
                                    <p:animScale>
                                      <p:cBhvr>
                                        <p:cTn id="113" dur="166" decel="50000">
                                          <p:stCondLst>
                                            <p:cond delay="1668"/>
                                          </p:stCondLst>
                                        </p:cTn>
                                        <p:tgtEl>
                                          <p:spTgt spid="6">
                                            <p:txEl>
                                              <p:pRg st="4" end="4"/>
                                            </p:txEl>
                                          </p:spTgt>
                                        </p:tgtEl>
                                      </p:cBhvr>
                                      <p:to x="100000" y="100000"/>
                                    </p:animScale>
                                    <p:animScale>
                                      <p:cBhvr>
                                        <p:cTn id="114" dur="26">
                                          <p:stCondLst>
                                            <p:cond delay="1808"/>
                                          </p:stCondLst>
                                        </p:cTn>
                                        <p:tgtEl>
                                          <p:spTgt spid="6">
                                            <p:txEl>
                                              <p:pRg st="4" end="4"/>
                                            </p:txEl>
                                          </p:spTgt>
                                        </p:tgtEl>
                                      </p:cBhvr>
                                      <p:to x="100000" y="95000"/>
                                    </p:animScale>
                                    <p:animScale>
                                      <p:cBhvr>
                                        <p:cTn id="115"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ar-SA" sz="2800" b="1" dirty="0" smtClean="0">
                <a:cs typeface="Titr" pitchFamily="2" charset="-78"/>
              </a:rPr>
              <a:t>اختلاف در پذيرش سناريوهاي نانوحسگرها در هر بخش از صنعت</a:t>
            </a:r>
            <a:endParaRPr lang="en-US" sz="2800" dirty="0">
              <a:cs typeface="Titr" pitchFamily="2" charset="-78"/>
            </a:endParaRPr>
          </a:p>
        </p:txBody>
      </p:sp>
      <p:sp>
        <p:nvSpPr>
          <p:cNvPr id="3" name="Subtitle 2"/>
          <p:cNvSpPr>
            <a:spLocks noGrp="1"/>
          </p:cNvSpPr>
          <p:nvPr>
            <p:ph idx="1"/>
          </p:nvPr>
        </p:nvSpPr>
        <p:spPr>
          <a:xfrm>
            <a:off x="457200" y="1447800"/>
            <a:ext cx="8229600" cy="4953000"/>
          </a:xfrm>
        </p:spPr>
        <p:style>
          <a:lnRef idx="1">
            <a:schemeClr val="accent2"/>
          </a:lnRef>
          <a:fillRef idx="2">
            <a:schemeClr val="accent2"/>
          </a:fillRef>
          <a:effectRef idx="1">
            <a:schemeClr val="accent2"/>
          </a:effectRef>
          <a:fontRef idx="minor">
            <a:schemeClr val="dk1"/>
          </a:fontRef>
        </p:style>
        <p:txBody>
          <a:bodyPr>
            <a:noAutofit/>
          </a:bodyPr>
          <a:lstStyle/>
          <a:p>
            <a:pPr algn="r" rtl="1"/>
            <a:r>
              <a:rPr lang="ar-SA" sz="2400" b="1" dirty="0" smtClean="0"/>
              <a:t>بخش‌هاي عمده صنايع مختلف به منظور احتمال گسترش نانوحسگرها در آنجا</a:t>
            </a:r>
            <a:r>
              <a:rPr lang="fa-IR" sz="2400" b="1" dirty="0" smtClean="0"/>
              <a:t> با </a:t>
            </a:r>
            <a:r>
              <a:rPr lang="ar-SA" sz="2400" b="1" dirty="0" smtClean="0"/>
              <a:t> فاکتورهايي </a:t>
            </a:r>
            <a:r>
              <a:rPr lang="fa-IR" sz="2400" b="1" dirty="0" smtClean="0"/>
              <a:t>از قبیل</a:t>
            </a:r>
            <a:r>
              <a:rPr lang="ar-SA" sz="2400" b="1" dirty="0" smtClean="0"/>
              <a:t>: تمايل به پذيرش فناوري جديد، ميزان حساسيت به قيمت تمام‌شده، طول دوره توليد و مهمتر از همه توانايي منحصر به فرد نانوحسگرها که باعث مي‌شود واحد به خصوصي به آنها احتياج مبرم پيدا کند</a:t>
            </a:r>
            <a:r>
              <a:rPr lang="fa-IR" sz="2400" b="1" dirty="0" smtClean="0"/>
              <a:t> مورد بررسی قرار گرفتند.</a:t>
            </a:r>
            <a:r>
              <a:rPr lang="ar-SA" sz="2400" b="1" dirty="0" smtClean="0"/>
              <a:t> زمان انتظار براي پذيرش نانوحسگرها بسيار متفاوت است. </a:t>
            </a:r>
            <a:endParaRPr lang="fa-IR" sz="2400" b="1" dirty="0" smtClean="0"/>
          </a:p>
          <a:p>
            <a:pPr algn="r" rtl="1"/>
            <a:r>
              <a:rPr lang="ar-SA" sz="2400" b="1" dirty="0" smtClean="0"/>
              <a:t>مدت زماني که طول مي‌کشد تا نانوحسگرها توسط بخش‌هاي اجرايي پزشکي و نظامي پذيرفته شوند بسيار کوتاه است زيرا به حسگرهاي بسيار کوچک و بسيار حساس در اينگونه صنايع احتياج فراوان است. </a:t>
            </a:r>
            <a:endParaRPr lang="fa-IR" sz="2400" b="1" dirty="0" smtClean="0"/>
          </a:p>
          <a:p>
            <a:pPr algn="r" rtl="1"/>
            <a:r>
              <a:rPr lang="ar-SA" sz="2400" b="1" dirty="0" smtClean="0"/>
              <a:t> با اين حال پيش‌بيني مي‌شود در صنعت اتومبيل‌سازي پذيرش نانوحسگرها احتياج به زمان طولاني‌تري داشته باشد، زيرا کاربرد آنها در اين صنعت خيلي شفاف نيست و نيز شركت‌هاي اتومبيل‌سازي نسبت به قيمت تمام‌شده در مقايسه با صنايع ديگر حساس‌ترند</a:t>
            </a:r>
            <a:r>
              <a:rPr lang="fa-IR" sz="2400" b="1" dirty="0" smtClean="0"/>
              <a:t>.</a:t>
            </a:r>
            <a:endParaRPr lang="en-US" sz="2400" b="1" dirty="0">
              <a:solidFill>
                <a:srgbClr val="FFFF00"/>
              </a:solidFill>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36</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fmla="#ppt_w*sin(2.5*pi*$)">
                                          <p:val>
                                            <p:fltVal val="0"/>
                                          </p:val>
                                        </p:tav>
                                        <p:tav tm="100000">
                                          <p:val>
                                            <p:fltVal val="1"/>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bg/>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bg/>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ar-SA" sz="3200" b="1" dirty="0" smtClean="0">
                <a:cs typeface="Titr" pitchFamily="2" charset="-78"/>
              </a:rPr>
              <a:t>وجود الگوي کاربرد براي حسگرها در هر بخش از صنعت</a:t>
            </a:r>
            <a:endParaRPr lang="en-US" sz="3200" dirty="0">
              <a:cs typeface="Titr" pitchFamily="2" charset="-78"/>
            </a:endParaRPr>
          </a:p>
        </p:txBody>
      </p:sp>
      <p:sp>
        <p:nvSpPr>
          <p:cNvPr id="6" name="Content Placeholder 5"/>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77500" lnSpcReduction="20000"/>
          </a:bodyPr>
          <a:lstStyle/>
          <a:p>
            <a:pPr algn="r" rtl="1"/>
            <a:r>
              <a:rPr lang="ar-SA" dirty="0" smtClean="0"/>
              <a:t>در بعضي از بخش‌هاي صنايع هم‌اکنون به صورت گسترده از حسگرها استفاده مي‌شود و احتمال دارد که نانوحسگرها بتوانند جايگزين حسگرهاي کنوني در اين صنعت شوند. اگر اين صنايع را قانع کرد که استفاده از نانوحسگرها توجيه اقتصادي دارد، آنها از نانوحسگرها استفاده</a:t>
            </a:r>
            <a:r>
              <a:rPr lang="fa-IR" dirty="0" smtClean="0"/>
              <a:t> می</a:t>
            </a:r>
            <a:r>
              <a:rPr lang="ar-SA" dirty="0" smtClean="0"/>
              <a:t> کنند.</a:t>
            </a:r>
            <a:endParaRPr lang="fa-IR" dirty="0" smtClean="0"/>
          </a:p>
          <a:p>
            <a:pPr algn="r" rtl="1"/>
            <a:r>
              <a:rPr lang="ar-SA" dirty="0" smtClean="0"/>
              <a:t>در بخش‌هاي ديگر، ايدة استفاده از تعداد زيادي حسگر ممکن است ايدة تازه‌اي باشد. </a:t>
            </a:r>
            <a:r>
              <a:rPr lang="fa-IR" dirty="0" smtClean="0"/>
              <a:t>مانند </a:t>
            </a:r>
            <a:r>
              <a:rPr lang="ar-SA" dirty="0" smtClean="0"/>
              <a:t>بخش فناوري اطلاعات است. در اينجا هم مشتريان و هم عرضه‌کنندگان به اهميت نقش نانوحسگرها در موفقيت اقتصادي گسترده رايانه‌ها پي مي‌برند.</a:t>
            </a:r>
            <a:endParaRPr lang="fa-IR" dirty="0" smtClean="0"/>
          </a:p>
          <a:p>
            <a:pPr algn="r" rtl="1"/>
            <a:r>
              <a:rPr lang="ar-SA" dirty="0" smtClean="0"/>
              <a:t> همچنين الگوي استفاده از انواع حسگرها مي‌بايست در نظر گرفته شود. نانوحسگرهايي که به عنوان آشکارکننده گازها به کار مي‌روند ممکن است در بسياري از بخش‌هاي صنعت جايي براي خود باز کنند ولي</a:t>
            </a:r>
            <a:r>
              <a:rPr lang="fa-IR" dirty="0" smtClean="0"/>
              <a:t> </a:t>
            </a:r>
            <a:r>
              <a:rPr lang="ar-SA" dirty="0" smtClean="0"/>
              <a:t>نانوحسگر</a:t>
            </a:r>
            <a:r>
              <a:rPr lang="fa-IR" dirty="0" smtClean="0"/>
              <a:t> </a:t>
            </a:r>
            <a:r>
              <a:rPr lang="ar-SA" dirty="0" smtClean="0"/>
              <a:t>هاي تشعشعي بيشتر براي بخش‌هاي انرژي و نظامي مفيد هستند و نقش ضعيف‌تري را در فناوري اطلاعات بازي مي‌کنند.</a:t>
            </a:r>
            <a:endParaRPr lang="en-US" dirty="0" smtClean="0"/>
          </a:p>
          <a:p>
            <a:pPr algn="r" rtl="1"/>
            <a:endParaRPr lang="en-US"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37</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500" fill="hold"/>
                                        <p:tgtEl>
                                          <p:spTgt spid="6">
                                            <p:bg/>
                                          </p:spTgt>
                                        </p:tgtEl>
                                        <p:attrNameLst>
                                          <p:attrName>ppt_w</p:attrName>
                                        </p:attrNameLst>
                                      </p:cBhvr>
                                      <p:tavLst>
                                        <p:tav tm="0">
                                          <p:val>
                                            <p:fltVal val="0"/>
                                          </p:val>
                                        </p:tav>
                                        <p:tav tm="100000">
                                          <p:val>
                                            <p:strVal val="#ppt_w"/>
                                          </p:val>
                                        </p:tav>
                                      </p:tavLst>
                                    </p:anim>
                                    <p:anim calcmode="lin" valueType="num">
                                      <p:cBhvr>
                                        <p:cTn id="15" dur="500" fill="hold"/>
                                        <p:tgtEl>
                                          <p:spTgt spid="6">
                                            <p:bg/>
                                          </p:spTgt>
                                        </p:tgtEl>
                                        <p:attrNameLst>
                                          <p:attrName>ppt_h</p:attrName>
                                        </p:attrNameLst>
                                      </p:cBhvr>
                                      <p:tavLst>
                                        <p:tav tm="0">
                                          <p:val>
                                            <p:fltVal val="0"/>
                                          </p:val>
                                        </p:tav>
                                        <p:tav tm="100000">
                                          <p:val>
                                            <p:strVal val="#ppt_h"/>
                                          </p:val>
                                        </p:tav>
                                      </p:tavLst>
                                    </p:anim>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ar-SA" sz="2800" b="1" dirty="0" smtClean="0">
                <a:cs typeface="Titr" pitchFamily="2" charset="-78"/>
              </a:rPr>
              <a:t>تفاوت در توسة پلاتفرم‌هاي مختلف نانوتکنولوژي براي ساخت نانوحسگرها</a:t>
            </a:r>
            <a:endParaRPr lang="en-US" sz="2800" dirty="0">
              <a:cs typeface="Titr" pitchFamily="2" charset="-78"/>
            </a:endParaRPr>
          </a:p>
        </p:txBody>
      </p:sp>
      <p:sp>
        <p:nvSpPr>
          <p:cNvPr id="3" name="Content Placeholder 2"/>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70000" lnSpcReduction="20000"/>
          </a:bodyPr>
          <a:lstStyle/>
          <a:p>
            <a:pPr algn="r" rtl="1"/>
            <a:r>
              <a:rPr lang="ar-SA" b="1" dirty="0" smtClean="0"/>
              <a:t>در بسياري از نانوحسگرهاي امروزي، نانوذرات مختلف از انواع فلزهاي گران قيمت گرفته تا خاك رس به کار مي‌روند.</a:t>
            </a:r>
            <a:endParaRPr lang="fa-IR" b="1" dirty="0" smtClean="0"/>
          </a:p>
          <a:p>
            <a:pPr algn="r" rtl="1"/>
            <a:r>
              <a:rPr lang="ar-SA" b="1" dirty="0" smtClean="0"/>
              <a:t> در اين ميان مي‌توان گفت نانوحسگرهايي که فناوري آنها بر پايه اسپينترونيک و الکترونيک نانولوله‌اي مي‌باشند، در مراحل اوليه تجاري‌شدن قرار دارند.</a:t>
            </a:r>
            <a:endParaRPr lang="fa-IR" b="1" dirty="0" smtClean="0"/>
          </a:p>
          <a:p>
            <a:pPr algn="r" rtl="1"/>
            <a:r>
              <a:rPr lang="ar-SA" b="1" dirty="0" smtClean="0"/>
              <a:t> حسگرهاي مبتني بر نقاط کوانتومي نيز در انتهاي مسير فرآيند تجاري‌شدن قرار گرفته‌اند.</a:t>
            </a:r>
            <a:endParaRPr lang="fa-IR" b="1" dirty="0" smtClean="0"/>
          </a:p>
          <a:p>
            <a:pPr algn="r" rtl="1"/>
            <a:r>
              <a:rPr lang="ar-SA" b="1" dirty="0" smtClean="0"/>
              <a:t>با در نظر گرفتن فاکتورهاي فوق و جمع بندي آنها مي‌توان در هر بخش از صنعت، بازار خاصي را براي حسگرها به صورت تخميني در نظر گرفت و حتي اين امکان وجود دارد که بتوان پتانسيل‌هاي آينده نانوحسگرها را در هر بخش از صنعت با اعداد بيان کرد. نه تنها مي‌توان ميزان مصرف نانوحسگرها را در بخش‌هاي مختلف به‌دست آورد بلکه مي‌توان انواع حسگرهايي که بعدها توسط هر بخش به کار گرفته خواهند شد را تعيين کرد.</a:t>
            </a:r>
            <a:br>
              <a:rPr lang="ar-SA" b="1" dirty="0" smtClean="0"/>
            </a:br>
            <a:endParaRPr lang="en-US"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38</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fa-IR" dirty="0" smtClean="0"/>
              <a:t>مساله زمان</a:t>
            </a:r>
            <a:endParaRPr lang="en-US" dirty="0"/>
          </a:p>
        </p:txBody>
      </p:sp>
      <p:sp>
        <p:nvSpPr>
          <p:cNvPr id="3" name="Content Placeholder 2"/>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r" rtl="1"/>
            <a:r>
              <a:rPr lang="ar-SA" sz="2000" dirty="0" smtClean="0"/>
              <a:t>مشکلات</a:t>
            </a:r>
            <a:r>
              <a:rPr lang="fa-IR" sz="2000" dirty="0" smtClean="0"/>
              <a:t> بازار نانوحسگرها</a:t>
            </a:r>
            <a:r>
              <a:rPr lang="ar-SA" sz="2000" dirty="0" smtClean="0"/>
              <a:t>، بيش از آن‌كه ناشي از فيزيك قضيه باشند، ناشي از نبود فناوري هستند. اين معضلات دقيقاً همان مواردي هستند که تجاري‌شدن بعضي از فناوري‌هاي جديد پيچيده را با مشکل مواجه کرده‌اند. اما اين مسائل با گذشت زمان حل خواهد شد. </a:t>
            </a:r>
            <a:endParaRPr lang="fa-IR" sz="2000" dirty="0" smtClean="0"/>
          </a:p>
          <a:p>
            <a:pPr algn="r" rtl="1"/>
            <a:r>
              <a:rPr lang="ar-SA" sz="2000" dirty="0" smtClean="0"/>
              <a:t>آنچه واقعاً مانع پيشرفت بازار نانوحسگرها شده است عدم وجود ايده مشخص و واضحي براي صنايع مي‌باشد که معلوم نمي‌کند به چه مقدار زمان احتياج است تا بازار اين وسايل رونق پيدا کند. اين امر به نوبه خود مشکل بزرگي را براي سرمايه‌دار‌هاي خطرپذير، بانک‌هاي سرمايه‌گذاري، کميته‌هاي شرکت‌هاي داخلي و سرمايه‌گذاران خصوصي ايجاد مي‌کند.</a:t>
            </a:r>
            <a:endParaRPr lang="fa-IR" sz="2000" dirty="0" smtClean="0"/>
          </a:p>
          <a:p>
            <a:pPr algn="r" rtl="1"/>
            <a:r>
              <a:rPr lang="ar-SA" sz="2000" dirty="0" smtClean="0"/>
              <a:t>موضوع زمان حصول نتيجه در سطوح مختلفي مورد تحليل قرار داده شده و اين نتيجه حاصل شده که به علت طبيعت خرد و متنوع بازار نانوحسگرها، پيداکردن جوابي براي مسأله زمان بسيار دشوار است.</a:t>
            </a:r>
            <a:endParaRPr lang="fa-IR" sz="2000" dirty="0" smtClean="0"/>
          </a:p>
          <a:p>
            <a:pPr algn="r" rtl="1"/>
            <a:r>
              <a:rPr lang="ar-SA" sz="2000" dirty="0" smtClean="0"/>
              <a:t> در بررسي رابطة زمان، بر اين باور هستيم که مي‌بايست پتانسيل هر کدام از مشتري‌ها را به شکل </a:t>
            </a:r>
            <a:r>
              <a:rPr lang="fa-IR" sz="2000" dirty="0" smtClean="0"/>
              <a:t>مناسب</a:t>
            </a:r>
            <a:r>
              <a:rPr lang="ar-SA" sz="2000" dirty="0" smtClean="0"/>
              <a:t> تحليل کنيم.</a:t>
            </a:r>
            <a:endParaRPr lang="en-US" sz="2000" dirty="0" smtClean="0"/>
          </a:p>
          <a:p>
            <a:pPr algn="r" rtl="1"/>
            <a:endParaRPr lang="en-US" sz="2000" dirty="0" smtClean="0"/>
          </a:p>
          <a:p>
            <a:pPr algn="r" rtl="1"/>
            <a:endParaRPr lang="en-US" sz="2000"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39</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1143000"/>
          </a:xfrm>
          <a:solidFill>
            <a:schemeClr val="tx2">
              <a:lumMod val="10000"/>
            </a:schemeClr>
          </a:solidFill>
        </p:spPr>
        <p:txBody>
          <a:bodyPr>
            <a:normAutofit/>
          </a:bodyPr>
          <a:lstStyle/>
          <a:p>
            <a:pPr rtl="1"/>
            <a:r>
              <a:rPr lang="ar-SA" sz="3200" b="1" dirty="0" smtClean="0"/>
              <a:t>حسگرها</a:t>
            </a:r>
            <a:endParaRPr lang="en-US" sz="3200" b="1" dirty="0">
              <a:solidFill>
                <a:srgbClr val="FFFF00"/>
              </a:solidFill>
              <a:cs typeface="B Titr" pitchFamily="2" charset="-78"/>
            </a:endParaRPr>
          </a:p>
        </p:txBody>
      </p:sp>
      <p:sp>
        <p:nvSpPr>
          <p:cNvPr id="3" name="TextBox 2"/>
          <p:cNvSpPr txBox="1"/>
          <p:nvPr/>
        </p:nvSpPr>
        <p:spPr>
          <a:xfrm>
            <a:off x="990600" y="1621334"/>
            <a:ext cx="7620000" cy="54784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175" indent="-3175" algn="just" rtl="1"/>
            <a:endParaRPr lang="fa-IR" sz="2800" b="1" dirty="0" smtClean="0">
              <a:cs typeface="B Nazanin" pitchFamily="2" charset="-78"/>
            </a:endParaRPr>
          </a:p>
          <a:p>
            <a:pPr marL="3175" indent="-3175" algn="just" rtl="1">
              <a:lnSpc>
                <a:spcPct val="150000"/>
              </a:lnSpc>
              <a:buFont typeface="Arial" pitchFamily="34" charset="0"/>
              <a:buChar char="•"/>
            </a:pPr>
            <a:r>
              <a:rPr lang="fa-IR" sz="2800" b="1" dirty="0" smtClean="0">
                <a:cs typeface="B Nazanin" pitchFamily="2" charset="-78"/>
              </a:rPr>
              <a:t>حسگر چیست؟</a:t>
            </a:r>
          </a:p>
          <a:p>
            <a:pPr marL="3175" indent="-3175" algn="just" rtl="1">
              <a:lnSpc>
                <a:spcPct val="150000"/>
              </a:lnSpc>
              <a:buFont typeface="Arial" pitchFamily="34" charset="0"/>
              <a:buChar char="•"/>
            </a:pPr>
            <a:r>
              <a:rPr lang="ar-SA" sz="2800" b="1" dirty="0" smtClean="0"/>
              <a:t>حسگر وسيله اي است كه يك سيگنال يا يك اثر را دريافت مي كند و با يك سيگنال الكتريكي پاسخ مي دهد</a:t>
            </a:r>
            <a:r>
              <a:rPr lang="en-US" sz="2800" b="1" dirty="0" smtClean="0"/>
              <a:t>. </a:t>
            </a:r>
            <a:r>
              <a:rPr lang="ar-SA" sz="2800" b="1" dirty="0" smtClean="0"/>
              <a:t>طبق اين تعريف ، حسگر ر ا مي توان به عنوان يك تبديل كننده در نظر گرفت زيرا سيستمي است كه يك مقدار فيزيكي را به نوعي ديگر كه تابعي از مقدار اولي است ، تبديل مي كند</a:t>
            </a:r>
            <a:r>
              <a:rPr lang="fa-IR" sz="2800" b="1" dirty="0" smtClean="0"/>
              <a:t>.</a:t>
            </a:r>
          </a:p>
          <a:p>
            <a:pPr marL="3175" indent="-3175" algn="just" rtl="1">
              <a:lnSpc>
                <a:spcPct val="150000"/>
              </a:lnSpc>
              <a:buFont typeface="Arial" pitchFamily="34" charset="0"/>
              <a:buChar char="•"/>
            </a:pPr>
            <a:endParaRPr lang="en-US" sz="2800" b="1" dirty="0" smtClean="0">
              <a:cs typeface="B Nazanin" pitchFamily="2" charset="-78"/>
            </a:endParaRPr>
          </a:p>
          <a:p>
            <a:pPr algn="r" rtl="1"/>
            <a:endParaRPr lang="fa-IR" sz="2800" b="1" dirty="0" smtClean="0">
              <a:cs typeface="B Nazanin" pitchFamily="2" charset="-78"/>
            </a:endParaRP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p:oleObj spid="_x0000_s1027" name="Equation" r:id="rId3" imgW="114120" imgH="215640" progId="Equation.3">
              <p:embed/>
            </p:oleObj>
          </a:graphicData>
        </a:graphic>
      </p:graphicFrame>
      <p:sp>
        <p:nvSpPr>
          <p:cNvPr id="7" name="Slide Number Placeholder 6"/>
          <p:cNvSpPr>
            <a:spLocks noGrp="1"/>
          </p:cNvSpPr>
          <p:nvPr>
            <p:ph type="sldNum" sz="quarter" idx="12"/>
          </p:nvPr>
        </p:nvSpPr>
        <p:spPr/>
        <p:txBody>
          <a:bodyPr/>
          <a:lstStyle/>
          <a:p>
            <a:fld id="{509FDC25-0E83-47D6-B7D2-04F0A8E08648}" type="slidenum">
              <a:rPr lang="en-US" smtClean="0"/>
              <a:pPr/>
              <a:t>4</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r>
              <a:rPr lang="fa-IR" sz="3200" dirty="0" smtClean="0">
                <a:cs typeface="Titr" pitchFamily="2" charset="-78"/>
              </a:rPr>
              <a:t>نتیجه بررسی اقتصادی</a:t>
            </a:r>
            <a:endParaRPr lang="en-US" sz="3200" dirty="0">
              <a:cs typeface="Titr" pitchFamily="2" charset="-78"/>
            </a:endParaRPr>
          </a:p>
        </p:txBody>
      </p:sp>
      <p:sp>
        <p:nvSpPr>
          <p:cNvPr id="3" name="Content Placeholder 2"/>
          <p:cNvSpPr>
            <a:spLocks noGrp="1"/>
          </p:cNvSpPr>
          <p:nvPr>
            <p:ph idx="1"/>
          </p:nvPr>
        </p:nvSpPr>
        <p:spPr>
          <a:xfrm>
            <a:off x="457200" y="1600200"/>
            <a:ext cx="8229600" cy="4724400"/>
          </a:xfrm>
        </p:spPr>
        <p:style>
          <a:lnRef idx="1">
            <a:schemeClr val="accent2"/>
          </a:lnRef>
          <a:fillRef idx="3">
            <a:schemeClr val="accent2"/>
          </a:fillRef>
          <a:effectRef idx="2">
            <a:schemeClr val="accent2"/>
          </a:effectRef>
          <a:fontRef idx="minor">
            <a:schemeClr val="lt1"/>
          </a:fontRef>
        </p:style>
        <p:txBody>
          <a:bodyPr>
            <a:noAutofit/>
          </a:bodyPr>
          <a:lstStyle/>
          <a:p>
            <a:pPr algn="r" rtl="1"/>
            <a:r>
              <a:rPr lang="ar-SA" sz="2400" b="1" dirty="0" smtClean="0"/>
              <a:t>با در نظر گرفتن فاکتورهاي فوق و جمع بندي آنها مي‌توان در هر بخش از صنعت، بازار خاصي را براي حسگرها به صورت تخميني در نظر گرفت و حتي اين امکان وجود دارد که بتوان پتانسيل‌هاي آينده نانوحسگرها را در هر بخش از صنعت با اعداد بيان کرد. نه تنها مي‌توان ميزان مصرف نانوحسگرها را در بخش‌هاي مختلف به‌دست آورد بلکه مي‌توان انواع حسگرهايي که بعدها توسط هر بخش به کار گرفته خواهند شد را تعيين کرد</a:t>
            </a:r>
            <a:r>
              <a:rPr lang="fa-IR" sz="2400" b="1" dirty="0" smtClean="0"/>
              <a:t>.</a:t>
            </a:r>
          </a:p>
          <a:p>
            <a:pPr algn="r" rtl="1"/>
            <a:r>
              <a:rPr lang="fa-IR" sz="2400" b="1" dirty="0" smtClean="0"/>
              <a:t>درنهایت از آنجایی که نانوحسگرها هزینه‌های خرید و اجرا را کاهش می‌دهند؛ ممکن است به‌کارگیری آنها به صورت آرایه‌ها و توده‌ها مقرون به صرفه باشد و همچنین بتوانند به شکل فراگیر و حتی اضافی در قطعات کاربرد پیدا کنند؛ به طوری‌که اگر یک نانوحسگر از کار بیفتد و از مدار خارج شود بتوان از آن صرف نظر کرد و ضریب امنیت در حد مطلوبی باقی بماند، زیرا تعداد </a:t>
            </a:r>
          </a:p>
          <a:p>
            <a:pPr algn="r" rtl="1">
              <a:buNone/>
            </a:pPr>
            <a:r>
              <a:rPr lang="fa-IR" sz="2400" b="1" dirty="0" smtClean="0"/>
              <a:t>         زیادی نانوحسگر دیگر در سیستم می‌توانند کار آن را به عهده بگیرند.</a:t>
            </a:r>
            <a:endParaRPr lang="en-US" sz="2400" b="1" dirty="0" smtClean="0"/>
          </a:p>
          <a:p>
            <a:pPr algn="r" rtl="1"/>
            <a:endParaRPr lang="en-US" sz="2400" b="1" dirty="0"/>
          </a:p>
        </p:txBody>
      </p:sp>
      <p:sp>
        <p:nvSpPr>
          <p:cNvPr id="4" name="Slide Number Placeholder 3"/>
          <p:cNvSpPr>
            <a:spLocks noGrp="1"/>
          </p:cNvSpPr>
          <p:nvPr>
            <p:ph type="sldNum" sz="quarter" idx="12"/>
          </p:nvPr>
        </p:nvSpPr>
        <p:spPr/>
        <p:txBody>
          <a:bodyPr/>
          <a:lstStyle/>
          <a:p>
            <a:fld id="{509FDC25-0E83-47D6-B7D2-04F0A8E08648}" type="slidenum">
              <a:rPr lang="en-US" smtClean="0"/>
              <a:pPr/>
              <a:t>40</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0.7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391400" cy="99059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rtl="1"/>
            <a:r>
              <a:rPr lang="ar-SA" sz="3200" b="1" dirty="0" smtClean="0"/>
              <a:t>موانع پيشرفت بازار نانوحسگرها</a:t>
            </a:r>
            <a:r>
              <a:rPr lang="ar-SA" sz="3200" dirty="0" smtClean="0"/>
              <a:t> </a:t>
            </a:r>
            <a:endParaRPr lang="en-US" sz="3000" b="1" dirty="0">
              <a:solidFill>
                <a:srgbClr val="FFFF00"/>
              </a:solidFill>
              <a:cs typeface="B Nazanin" pitchFamily="2" charset="-78"/>
            </a:endParaRPr>
          </a:p>
        </p:txBody>
      </p:sp>
      <p:sp>
        <p:nvSpPr>
          <p:cNvPr id="3" name="Subtitle 2"/>
          <p:cNvSpPr>
            <a:spLocks noGrp="1"/>
          </p:cNvSpPr>
          <p:nvPr>
            <p:ph type="subTitle" idx="1"/>
          </p:nvPr>
        </p:nvSpPr>
        <p:spPr>
          <a:xfrm>
            <a:off x="1143000" y="1600200"/>
            <a:ext cx="7239000" cy="5257800"/>
          </a:xfrm>
        </p:spPr>
        <p:style>
          <a:lnRef idx="1">
            <a:schemeClr val="accent1"/>
          </a:lnRef>
          <a:fillRef idx="2">
            <a:schemeClr val="accent1"/>
          </a:fillRef>
          <a:effectRef idx="1">
            <a:schemeClr val="accent1"/>
          </a:effectRef>
          <a:fontRef idx="minor">
            <a:schemeClr val="dk1"/>
          </a:fontRef>
        </p:style>
        <p:txBody>
          <a:bodyPr>
            <a:normAutofit/>
          </a:bodyPr>
          <a:lstStyle/>
          <a:p>
            <a:pPr algn="r" rtl="1"/>
            <a:r>
              <a:rPr lang="ar-SA" sz="2800" b="1" dirty="0" smtClean="0">
                <a:cs typeface="Titr" pitchFamily="2" charset="-78"/>
              </a:rPr>
              <a:t>1.قيمت بالاي مواد</a:t>
            </a:r>
            <a:endParaRPr lang="fa-IR" sz="2800" b="1" dirty="0" smtClean="0">
              <a:cs typeface="Titr" pitchFamily="2" charset="-78"/>
            </a:endParaRPr>
          </a:p>
          <a:p>
            <a:pPr algn="r" rtl="1"/>
            <a:r>
              <a:rPr lang="ar-SA" sz="2800" b="1" dirty="0" smtClean="0">
                <a:cs typeface="Titr" pitchFamily="2" charset="-78"/>
              </a:rPr>
              <a:t> 2.مشکلات توليد با پلاتفرم‌هاي مواد يا فناوري</a:t>
            </a:r>
            <a:endParaRPr lang="fa-IR" sz="2800" b="1" dirty="0" smtClean="0">
              <a:cs typeface="Titr" pitchFamily="2" charset="-78"/>
            </a:endParaRPr>
          </a:p>
          <a:p>
            <a:pPr algn="r" rtl="1"/>
            <a:r>
              <a:rPr lang="ar-SA" sz="2800" b="1" dirty="0" smtClean="0">
                <a:cs typeface="Titr" pitchFamily="2" charset="-78"/>
              </a:rPr>
              <a:t> 3.مشکلات ساخت مرتبط با نانوحسگرها</a:t>
            </a:r>
            <a:endParaRPr lang="fa-IR" sz="2800" b="1" dirty="0" smtClean="0">
              <a:cs typeface="Titr" pitchFamily="2" charset="-78"/>
            </a:endParaRPr>
          </a:p>
          <a:p>
            <a:pPr algn="r" rtl="1"/>
            <a:r>
              <a:rPr lang="ar-SA" sz="2800" b="1" dirty="0" smtClean="0">
                <a:cs typeface="Titr" pitchFamily="2" charset="-78"/>
              </a:rPr>
              <a:t> 4.عدم وجود ارتباط با دنياي واقعي</a:t>
            </a:r>
            <a:endParaRPr lang="fa-IR" sz="2800" b="1" dirty="0" smtClean="0">
              <a:cs typeface="Titr" pitchFamily="2" charset="-78"/>
            </a:endParaRPr>
          </a:p>
          <a:p>
            <a:pPr algn="r" rtl="1"/>
            <a:r>
              <a:rPr lang="ar-SA" sz="2800" b="1" dirty="0" smtClean="0">
                <a:cs typeface="Titr" pitchFamily="2" charset="-78"/>
              </a:rPr>
              <a:t> 5.مونتاژ نانوقطعات</a:t>
            </a:r>
            <a:r>
              <a:rPr lang="ar-SA" sz="2800" dirty="0" smtClean="0">
                <a:cs typeface="Titr" pitchFamily="2" charset="-78"/>
              </a:rPr>
              <a:t> </a:t>
            </a:r>
            <a:endParaRPr lang="en-US" sz="2600" dirty="0">
              <a:solidFill>
                <a:srgbClr val="FFC000"/>
              </a:solidFill>
              <a:cs typeface="Titr" pitchFamily="2" charset="-78"/>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41</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2000"/>
                                        <p:tgtEl>
                                          <p:spTgt spid="3">
                                            <p:bg/>
                                          </p:spTgt>
                                        </p:tgtEl>
                                      </p:cBhvr>
                                    </p:animEffect>
                                    <p:anim calcmode="lin" valueType="num">
                                      <p:cBhvr>
                                        <p:cTn id="17" dur="2000" fill="hold"/>
                                        <p:tgtEl>
                                          <p:spTgt spid="3">
                                            <p:bg/>
                                          </p:spTgt>
                                        </p:tgtEl>
                                        <p:attrNameLst>
                                          <p:attrName>style.rotation</p:attrName>
                                        </p:attrNameLst>
                                      </p:cBhvr>
                                      <p:tavLst>
                                        <p:tav tm="0">
                                          <p:val>
                                            <p:fltVal val="720"/>
                                          </p:val>
                                        </p:tav>
                                        <p:tav tm="100000">
                                          <p:val>
                                            <p:fltVal val="0"/>
                                          </p:val>
                                        </p:tav>
                                      </p:tavLst>
                                    </p:anim>
                                    <p:anim calcmode="lin" valueType="num">
                                      <p:cBhvr>
                                        <p:cTn id="18" dur="2000" fill="hold"/>
                                        <p:tgtEl>
                                          <p:spTgt spid="3">
                                            <p:bg/>
                                          </p:spTgt>
                                        </p:tgtEl>
                                        <p:attrNameLst>
                                          <p:attrName>ppt_h</p:attrName>
                                        </p:attrNameLst>
                                      </p:cBhvr>
                                      <p:tavLst>
                                        <p:tav tm="0">
                                          <p:val>
                                            <p:fltVal val="0"/>
                                          </p:val>
                                        </p:tav>
                                        <p:tav tm="100000">
                                          <p:val>
                                            <p:strVal val="#ppt_h"/>
                                          </p:val>
                                        </p:tav>
                                      </p:tavLst>
                                    </p:anim>
                                    <p:anim calcmode="lin" valueType="num">
                                      <p:cBhvr>
                                        <p:cTn id="19" dur="2000" fill="hold"/>
                                        <p:tgtEl>
                                          <p:spTgt spid="3">
                                            <p:bg/>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2000"/>
                                        <p:tgtEl>
                                          <p:spTgt spid="3">
                                            <p:txEl>
                                              <p:pRg st="2" end="2"/>
                                            </p:txEl>
                                          </p:spTgt>
                                        </p:tgtEl>
                                      </p:cBhvr>
                                    </p:animEffect>
                                    <p:anim calcmode="lin" valueType="num">
                                      <p:cBhvr>
                                        <p:cTn id="41"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2000"/>
                                        <p:tgtEl>
                                          <p:spTgt spid="3">
                                            <p:txEl>
                                              <p:pRg st="3" end="3"/>
                                            </p:txEl>
                                          </p:spTgt>
                                        </p:tgtEl>
                                      </p:cBhvr>
                                    </p:animEffect>
                                    <p:anim calcmode="lin" valueType="num">
                                      <p:cBhvr>
                                        <p:cTn id="49"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5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2000"/>
                                        <p:tgtEl>
                                          <p:spTgt spid="3">
                                            <p:txEl>
                                              <p:pRg st="4" end="4"/>
                                            </p:txEl>
                                          </p:spTgt>
                                        </p:tgtEl>
                                      </p:cBhvr>
                                    </p:animEffect>
                                    <p:anim calcmode="lin" valueType="num">
                                      <p:cBhvr>
                                        <p:cTn id="57"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8"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09FDC25-0E83-47D6-B7D2-04F0A8E08648}" type="slidenum">
              <a:rPr lang="en-US" smtClean="0"/>
              <a:pPr/>
              <a:t>42</a:t>
            </a:fld>
            <a:endParaRPr lang="en-US"/>
          </a:p>
        </p:txBody>
      </p:sp>
      <p:pic>
        <p:nvPicPr>
          <p:cNvPr id="5" name="Picture 2" descr="J:\برنامه\pic\hashieh\aks\537075.JPG"/>
          <p:cNvPicPr>
            <a:picLocks noGrp="1" noChangeAspect="1" noChangeArrowheads="1"/>
          </p:cNvPicPr>
          <p:nvPr>
            <p:ph idx="1"/>
          </p:nvPr>
        </p:nvPicPr>
        <p:blipFill>
          <a:blip r:embed="rId2" cstate="print"/>
          <a:srcRect/>
          <a:stretch>
            <a:fillRect/>
          </a:stretch>
        </p:blipFill>
        <p:spPr bwMode="auto">
          <a:xfrm>
            <a:off x="-36141" y="0"/>
            <a:ext cx="9180142" cy="6858000"/>
          </a:xfrm>
          <a:prstGeom prst="rect">
            <a:avLst/>
          </a:prstGeom>
          <a:noFill/>
          <a:ln w="9525">
            <a:noFill/>
            <a:miter lim="800000"/>
            <a:headEnd/>
            <a:tailEnd/>
          </a:ln>
        </p:spPr>
      </p:pic>
      <p:sp>
        <p:nvSpPr>
          <p:cNvPr id="6" name="Rectangle 5"/>
          <p:cNvSpPr/>
          <p:nvPr/>
        </p:nvSpPr>
        <p:spPr>
          <a:xfrm>
            <a:off x="1828800" y="2057400"/>
            <a:ext cx="5638800" cy="2492990"/>
          </a:xfrm>
          <a:prstGeom prst="rect">
            <a:avLst/>
          </a:prstGeom>
        </p:spPr>
        <p:txBody>
          <a:bodyPr wrap="square">
            <a:spAutoFit/>
          </a:bodyPr>
          <a:lstStyle/>
          <a:p>
            <a:pPr algn="r" rtl="1"/>
            <a:r>
              <a:rPr lang="fa-IR" sz="6000" b="1" dirty="0" smtClean="0">
                <a:solidFill>
                  <a:srgbClr val="FFFF00"/>
                </a:solidFill>
                <a:cs typeface="2  Titr" pitchFamily="2" charset="-78"/>
              </a:rPr>
              <a:t>آ</a:t>
            </a:r>
            <a:r>
              <a:rPr lang="fa-IR" sz="4800" b="1" dirty="0" smtClean="0">
                <a:solidFill>
                  <a:srgbClr val="FFFF00"/>
                </a:solidFill>
                <a:cs typeface="2  Titr" pitchFamily="2" charset="-78"/>
              </a:rPr>
              <a:t>ن</a:t>
            </a:r>
            <a:r>
              <a:rPr lang="en-US" sz="4800" b="1" dirty="0" smtClean="0">
                <a:solidFill>
                  <a:srgbClr val="FFFF00"/>
                </a:solidFill>
                <a:cs typeface="2  Titr" pitchFamily="2" charset="-78"/>
              </a:rPr>
              <a:t> </a:t>
            </a:r>
            <a:r>
              <a:rPr lang="fa-IR" sz="4800" b="1" dirty="0" smtClean="0">
                <a:solidFill>
                  <a:srgbClr val="FFFF00"/>
                </a:solidFill>
                <a:cs typeface="2  Titr" pitchFamily="2" charset="-78"/>
              </a:rPr>
              <a:t>كس كه از رنج زندگي بترسد،</a:t>
            </a:r>
            <a:r>
              <a:rPr lang="en-US" sz="4800" b="1" dirty="0" smtClean="0">
                <a:solidFill>
                  <a:srgbClr val="FFFF00"/>
                </a:solidFill>
                <a:cs typeface="2  Titr" pitchFamily="2" charset="-78"/>
              </a:rPr>
              <a:t> </a:t>
            </a:r>
            <a:r>
              <a:rPr lang="fa-IR" sz="4800" b="1" dirty="0" smtClean="0">
                <a:solidFill>
                  <a:srgbClr val="FFFF00"/>
                </a:solidFill>
                <a:cs typeface="2  Titr" pitchFamily="2" charset="-78"/>
              </a:rPr>
              <a:t>از ترس در رنج زندگي خواهد كرد</a:t>
            </a:r>
            <a:r>
              <a:rPr lang="en-US" sz="4800" b="1" dirty="0" smtClean="0">
                <a:solidFill>
                  <a:srgbClr val="FFFF00"/>
                </a:solidFill>
                <a:cs typeface="2  Titr" pitchFamily="2" charset="-78"/>
              </a:rPr>
              <a:t>.</a:t>
            </a:r>
            <a:endParaRPr lang="en-US" sz="6000" b="1" dirty="0">
              <a:solidFill>
                <a:srgbClr val="FFFF00"/>
              </a:solidFill>
              <a:cs typeface="2  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09FDC25-0E83-47D6-B7D2-04F0A8E08648}" type="slidenum">
              <a:rPr lang="en-US" smtClean="0"/>
              <a:pPr/>
              <a:t>43</a:t>
            </a:fld>
            <a:endParaRPr lang="en-US"/>
          </a:p>
        </p:txBody>
      </p:sp>
      <p:pic>
        <p:nvPicPr>
          <p:cNvPr id="5" name="Picture 2" descr="J:\برنامه\pic\hashieh\aks\537095.JPG"/>
          <p:cNvPicPr>
            <a:picLocks noGrp="1" noChangeAspect="1" noChangeArrowheads="1"/>
          </p:cNvPicPr>
          <p:nvPr>
            <p:ph idx="1"/>
          </p:nvPr>
        </p:nvPicPr>
        <p:blipFill>
          <a:blip r:embed="rId2" cstate="print"/>
          <a:srcRect/>
          <a:stretch>
            <a:fillRect/>
          </a:stretch>
        </p:blipFill>
        <p:spPr bwMode="auto">
          <a:xfrm>
            <a:off x="0" y="-87170"/>
            <a:ext cx="9356985" cy="6945170"/>
          </a:xfrm>
          <a:prstGeom prst="rect">
            <a:avLst/>
          </a:prstGeom>
          <a:noFill/>
          <a:ln w="9525">
            <a:noFill/>
            <a:miter lim="800000"/>
            <a:headEnd/>
            <a:tailEnd/>
          </a:ln>
        </p:spPr>
      </p:pic>
      <p:sp>
        <p:nvSpPr>
          <p:cNvPr id="8" name="Rectangle 7"/>
          <p:cNvSpPr/>
          <p:nvPr/>
        </p:nvSpPr>
        <p:spPr>
          <a:xfrm>
            <a:off x="2514600" y="1447800"/>
            <a:ext cx="4572000" cy="2456506"/>
          </a:xfrm>
          <a:prstGeom prst="rect">
            <a:avLst/>
          </a:prstGeom>
        </p:spPr>
        <p:txBody>
          <a:bodyPr>
            <a:spAutoFit/>
          </a:bodyPr>
          <a:lstStyle/>
          <a:p>
            <a:pPr algn="ctr" rtl="1">
              <a:lnSpc>
                <a:spcPct val="150000"/>
              </a:lnSpc>
            </a:pPr>
            <a:r>
              <a:rPr lang="fa-IR" sz="5400" dirty="0" smtClean="0">
                <a:latin typeface="2  Nazanin"/>
                <a:cs typeface="B Titr" pitchFamily="2" charset="-78"/>
              </a:rPr>
              <a:t/>
            </a:r>
            <a:br>
              <a:rPr lang="fa-IR" sz="5400" dirty="0" smtClean="0">
                <a:latin typeface="2  Nazanin"/>
                <a:cs typeface="B Titr" pitchFamily="2" charset="-78"/>
              </a:rPr>
            </a:br>
            <a:endParaRPr lang="en-US" sz="5400" dirty="0">
              <a:cs typeface="B Titr" pitchFamily="2" charset="-78"/>
            </a:endParaRPr>
          </a:p>
        </p:txBody>
      </p:sp>
      <p:sp>
        <p:nvSpPr>
          <p:cNvPr id="7" name="Rectangle 6"/>
          <p:cNvSpPr/>
          <p:nvPr/>
        </p:nvSpPr>
        <p:spPr>
          <a:xfrm>
            <a:off x="1752600" y="1447800"/>
            <a:ext cx="5714999" cy="2554545"/>
          </a:xfrm>
          <a:prstGeom prst="rect">
            <a:avLst/>
          </a:prstGeom>
        </p:spPr>
        <p:txBody>
          <a:bodyPr wrap="square">
            <a:spAutoFit/>
          </a:bodyPr>
          <a:lstStyle/>
          <a:p>
            <a:pPr algn="ctr" rtl="1"/>
            <a:endParaRPr lang="fa-IR" sz="3200" b="1" dirty="0" smtClean="0">
              <a:solidFill>
                <a:schemeClr val="accent6">
                  <a:lumMod val="40000"/>
                  <a:lumOff val="60000"/>
                </a:schemeClr>
              </a:solidFill>
              <a:cs typeface="Titr" pitchFamily="2" charset="-78"/>
            </a:endParaRPr>
          </a:p>
          <a:p>
            <a:pPr algn="ctr" rtl="1"/>
            <a:endParaRPr lang="fa-IR" sz="3200" b="1" dirty="0" smtClean="0">
              <a:solidFill>
                <a:schemeClr val="accent6">
                  <a:lumMod val="40000"/>
                  <a:lumOff val="60000"/>
                </a:schemeClr>
              </a:solidFill>
              <a:cs typeface="Titr" pitchFamily="2" charset="-78"/>
            </a:endParaRPr>
          </a:p>
          <a:p>
            <a:pPr algn="ctr" rtl="1"/>
            <a:r>
              <a:rPr lang="fa-IR" sz="3200" b="1" dirty="0" smtClean="0">
                <a:solidFill>
                  <a:schemeClr val="accent6">
                    <a:lumMod val="40000"/>
                    <a:lumOff val="60000"/>
                  </a:schemeClr>
                </a:solidFill>
                <a:cs typeface="Titr" pitchFamily="2" charset="-78"/>
              </a:rPr>
              <a:t>با تقدیر و تشکر فراوان از استاد محترم راهنمای این پروژه جناب آقای دکتر جهانگیری</a:t>
            </a:r>
            <a:endParaRPr lang="en-US" sz="3200" dirty="0">
              <a:solidFill>
                <a:schemeClr val="accent6">
                  <a:lumMod val="40000"/>
                  <a:lumOff val="60000"/>
                </a:schemeClr>
              </a:solidFill>
              <a:cs typeface="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iterate type="lt">
                                    <p:tmPct val="0"/>
                                  </p:iterate>
                                  <p:childTnLst>
                                    <p:set>
                                      <p:cBhvr>
                                        <p:cTn id="17" dur="1" fill="hold">
                                          <p:stCondLst>
                                            <p:cond delay="0"/>
                                          </p:stCondLst>
                                        </p:cTn>
                                        <p:tgtEl>
                                          <p:spTgt spid="5"/>
                                        </p:tgtEl>
                                        <p:attrNameLst>
                                          <p:attrName>style.visibility</p:attrName>
                                        </p:attrNameLst>
                                      </p:cBhvr>
                                      <p:to>
                                        <p:strVal val="visible"/>
                                      </p:to>
                                    </p:set>
                                    <p:anim calcmode="lin" valueType="num">
                                      <p:cBhvr>
                                        <p:cTn id="18" dur="5000" fill="hold"/>
                                        <p:tgtEl>
                                          <p:spTgt spid="5"/>
                                        </p:tgtEl>
                                        <p:attrNameLst>
                                          <p:attrName>ppt_w</p:attrName>
                                        </p:attrNameLst>
                                      </p:cBhvr>
                                      <p:tavLst>
                                        <p:tav tm="0" fmla="#ppt_w*sin(2.5*pi*$)">
                                          <p:val>
                                            <p:fltVal val="0"/>
                                          </p:val>
                                        </p:tav>
                                        <p:tav tm="100000">
                                          <p:val>
                                            <p:fltVal val="1"/>
                                          </p:val>
                                        </p:tav>
                                      </p:tavLst>
                                    </p:anim>
                                    <p:anim calcmode="lin" valueType="num">
                                      <p:cBhvr>
                                        <p:cTn id="19"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iterate type="lt">
                                    <p:tmPct val="0"/>
                                  </p:iterate>
                                  <p:childTnLst>
                                    <p:set>
                                      <p:cBhvr>
                                        <p:cTn id="23" dur="1" fill="hold">
                                          <p:stCondLst>
                                            <p:cond delay="0"/>
                                          </p:stCondLst>
                                        </p:cTn>
                                        <p:tgtEl>
                                          <p:spTgt spid="7"/>
                                        </p:tgtEl>
                                        <p:attrNameLst>
                                          <p:attrName>style.visibility</p:attrName>
                                        </p:attrNameLst>
                                      </p:cBhvr>
                                      <p:to>
                                        <p:strVal val="visible"/>
                                      </p:to>
                                    </p:set>
                                    <p:animEffect transition="in" filter="wedge">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1" nodeType="clickEffect">
                                  <p:stCondLst>
                                    <p:cond delay="0"/>
                                  </p:stCondLst>
                                  <p:iterate type="lt">
                                    <p:tmPct val="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770" decel="100000"/>
                                        <p:tgtEl>
                                          <p:spTgt spid="7"/>
                                        </p:tgtEl>
                                      </p:cBhvr>
                                    </p:animEffect>
                                    <p:animScale>
                                      <p:cBhvr>
                                        <p:cTn id="30" dur="770" decel="100000"/>
                                        <p:tgtEl>
                                          <p:spTgt spid="7"/>
                                        </p:tgtEl>
                                      </p:cBhvr>
                                      <p:from x="10000" y="10000"/>
                                      <p:to x="200000" y="450000"/>
                                    </p:animScale>
                                    <p:animScale>
                                      <p:cBhvr>
                                        <p:cTn id="31" dur="1230" accel="100000" fill="hold">
                                          <p:stCondLst>
                                            <p:cond delay="770"/>
                                          </p:stCondLst>
                                        </p:cTn>
                                        <p:tgtEl>
                                          <p:spTgt spid="7"/>
                                        </p:tgtEl>
                                      </p:cBhvr>
                                      <p:from x="200000" y="450000"/>
                                      <p:to x="100000" y="100000"/>
                                    </p:animScale>
                                    <p:set>
                                      <p:cBhvr>
                                        <p:cTn id="32" dur="770" fill="hold"/>
                                        <p:tgtEl>
                                          <p:spTgt spid="7"/>
                                        </p:tgtEl>
                                        <p:attrNameLst>
                                          <p:attrName>ppt_x</p:attrName>
                                        </p:attrNameLst>
                                      </p:cBhvr>
                                      <p:to>
                                        <p:strVal val="(0.5)"/>
                                      </p:to>
                                    </p:set>
                                    <p:anim from="(0.5)" to="(#ppt_x)" calcmode="lin" valueType="num">
                                      <p:cBhvr>
                                        <p:cTn id="33" dur="1230" accel="100000" fill="hold">
                                          <p:stCondLst>
                                            <p:cond delay="770"/>
                                          </p:stCondLst>
                                        </p:cTn>
                                        <p:tgtEl>
                                          <p:spTgt spid="7"/>
                                        </p:tgtEl>
                                        <p:attrNameLst>
                                          <p:attrName>ppt_x</p:attrName>
                                        </p:attrNameLst>
                                      </p:cBhvr>
                                    </p:anim>
                                    <p:set>
                                      <p:cBhvr>
                                        <p:cTn id="34" dur="770" fill="hold"/>
                                        <p:tgtEl>
                                          <p:spTgt spid="7"/>
                                        </p:tgtEl>
                                        <p:attrNameLst>
                                          <p:attrName>ppt_y</p:attrName>
                                        </p:attrNameLst>
                                      </p:cBhvr>
                                      <p:to>
                                        <p:strVal val="(#ppt_y+0.4)"/>
                                      </p:to>
                                    </p:set>
                                    <p:anim from="(#ppt_y+0.4)" to="(#ppt_y)" calcmode="lin" valueType="num">
                                      <p:cBhvr>
                                        <p:cTn id="35"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B09308-0E95-4494-A5E2-9BBD707203EF}" type="slidenum">
              <a:rPr lang="fa-IR" smtClean="0"/>
              <a:pPr/>
              <a:t>44</a:t>
            </a:fld>
            <a:endParaRPr lang="fa-IR"/>
          </a:p>
        </p:txBody>
      </p:sp>
      <p:sp>
        <p:nvSpPr>
          <p:cNvPr id="5" name="Rectangle 4"/>
          <p:cNvSpPr/>
          <p:nvPr/>
        </p:nvSpPr>
        <p:spPr>
          <a:xfrm>
            <a:off x="2133600" y="1447800"/>
            <a:ext cx="5429289" cy="1569660"/>
          </a:xfrm>
          <a:prstGeom prst="rect">
            <a:avLst/>
          </a:prstGeom>
          <a:solidFill>
            <a:srgbClr val="00B0F0"/>
          </a:solid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800" b="1" cap="all" dirty="0" smtClean="0">
                <a:ln w="0"/>
                <a:solidFill>
                  <a:srgbClr val="C00000"/>
                </a:solidFill>
                <a:effectLst>
                  <a:reflection blurRad="12700" stA="50000" endPos="50000" dist="5000" dir="5400000" sy="-100000" rotWithShape="0"/>
                </a:effectLst>
                <a:cs typeface="B Zar" pitchFamily="2" charset="-78"/>
              </a:rPr>
              <a:t>از حسن توجه شما</a:t>
            </a:r>
          </a:p>
          <a:p>
            <a:pPr algn="ctr" rtl="1"/>
            <a:r>
              <a:rPr lang="fa-IR" sz="4800" b="1" cap="all" dirty="0" smtClean="0">
                <a:ln w="0"/>
                <a:solidFill>
                  <a:srgbClr val="C00000"/>
                </a:solidFill>
                <a:effectLst>
                  <a:reflection blurRad="12700" stA="50000" endPos="50000" dist="5000" dir="5400000" sy="-100000" rotWithShape="0"/>
                </a:effectLst>
                <a:cs typeface="B Zar" pitchFamily="2" charset="-78"/>
              </a:rPr>
              <a:t> متشکریم.</a:t>
            </a:r>
            <a:endParaRPr lang="en-US" sz="4800" b="1" cap="all" dirty="0">
              <a:ln w="0"/>
              <a:solidFill>
                <a:srgbClr val="C00000"/>
              </a:solidFill>
              <a:effectLst>
                <a:reflection blurRad="12700" stA="50000" endPos="50000" dist="5000" dir="5400000" sy="-100000" rotWithShape="0"/>
              </a:effectLst>
              <a:cs typeface="B Zar" pitchFamily="2" charset="-78"/>
            </a:endParaRPr>
          </a:p>
        </p:txBody>
      </p:sp>
      <p:sp>
        <p:nvSpPr>
          <p:cNvPr id="6" name="TextBox 5"/>
          <p:cNvSpPr txBox="1"/>
          <p:nvPr/>
        </p:nvSpPr>
        <p:spPr>
          <a:xfrm>
            <a:off x="228600" y="914400"/>
            <a:ext cx="8305800" cy="369332"/>
          </a:xfrm>
          <a:prstGeom prst="rect">
            <a:avLst/>
          </a:prstGeom>
          <a:noFill/>
        </p:spPr>
        <p:txBody>
          <a:bodyPr wrap="square" rtlCol="0">
            <a:spAutoFit/>
          </a:bodyPr>
          <a:lstStyle/>
          <a:p>
            <a:r>
              <a:rPr lang="fa-IR" dirty="0" smtClean="0"/>
              <a:t>.</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228" fill="hold">
                                          <p:stCondLst>
                                            <p:cond delay="0"/>
                                          </p:stCondLst>
                                        </p:cTn>
                                        <p:tgtEl>
                                          <p:spTgt spid="5"/>
                                        </p:tgtEl>
                                        <p:attrNameLst>
                                          <p:attrName>style.rotation</p:attrName>
                                        </p:attrNameLst>
                                      </p:cBhvr>
                                      <p:to>
                                        <p:strVal val="-45.0"/>
                                      </p:to>
                                    </p:set>
                                    <p:anim calcmode="lin" valueType="num">
                                      <p:cBhvr>
                                        <p:cTn id="15"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fa-IR" dirty="0" smtClean="0"/>
              <a:t>اجزای مختلف حسگر</a:t>
            </a:r>
            <a:endParaRPr lang="en-US" dirty="0"/>
          </a:p>
        </p:txBody>
      </p:sp>
      <p:sp>
        <p:nvSpPr>
          <p:cNvPr id="5" name="Content Placeholder 4"/>
          <p:cNvSpPr>
            <a:spLocks noGrp="1"/>
          </p:cNvSpPr>
          <p:nvPr>
            <p:ph idx="1"/>
          </p:nvPr>
        </p:nvSpPr>
        <p:spPr/>
        <p:txBody>
          <a:bodyPr>
            <a:normAutofit fontScale="92500" lnSpcReduction="10000"/>
          </a:bodyPr>
          <a:lstStyle/>
          <a:p>
            <a:pPr algn="r" rtl="1"/>
            <a:r>
              <a:rPr lang="ar-SA" b="1" dirty="0" smtClean="0"/>
              <a:t>هر چند يك حسگر ممكن است خيلي پيچيده باشد ولي داراي سه قسمت اساسي است</a:t>
            </a:r>
            <a:r>
              <a:rPr lang="en-US" b="1" dirty="0" smtClean="0"/>
              <a:t>: </a:t>
            </a:r>
          </a:p>
          <a:p>
            <a:pPr algn="r" rtl="1"/>
            <a:r>
              <a:rPr lang="ar-SA" b="1" dirty="0" smtClean="0"/>
              <a:t>قسمت اول ورودي قسمت دوم اصلاح كننده يا عمل كننده سيگنال و قسمت سوم خروجي مي باشد</a:t>
            </a:r>
            <a:endParaRPr lang="en-US" b="1" dirty="0" smtClean="0"/>
          </a:p>
          <a:p>
            <a:pPr algn="r" rtl="1"/>
            <a:r>
              <a:rPr lang="en-US" b="1" dirty="0" smtClean="0"/>
              <a:t>  </a:t>
            </a:r>
            <a:r>
              <a:rPr lang="ar-SA" b="1" dirty="0" smtClean="0"/>
              <a:t>در بخش ورودي حسگر مشخصه اي از محيط اطراف خود را به صورت مكانيكي، گرمايي، الكتريكي، مغناطيسي، نوري ، تابشي وشيميايي دريافت مي كند</a:t>
            </a:r>
            <a:r>
              <a:rPr lang="en-US" b="1" dirty="0" smtClean="0"/>
              <a:t>. </a:t>
            </a:r>
            <a:r>
              <a:rPr lang="ar-SA" b="1" dirty="0" smtClean="0"/>
              <a:t>در قسمت دوم سيگنال ورودي تقويت مي شود و يا تبديل به مقادير عددي و</a:t>
            </a:r>
            <a:r>
              <a:rPr lang="en-US" b="1" dirty="0" smtClean="0"/>
              <a:t> ...</a:t>
            </a:r>
            <a:r>
              <a:rPr lang="ar-SA" b="1" dirty="0" smtClean="0"/>
              <a:t>مي شود و در بخش سوم كه اصطلاحا خروجي حسگر ناميده مي شود سيگنال ها به علائم قابل شناسايي تبديل مي شوند</a:t>
            </a:r>
            <a:r>
              <a:rPr lang="en-US" b="1" dirty="0" smtClean="0"/>
              <a:t>.</a:t>
            </a:r>
            <a:endParaRPr lang="en-US" b="1" dirty="0"/>
          </a:p>
        </p:txBody>
      </p:sp>
      <p:sp>
        <p:nvSpPr>
          <p:cNvPr id="3" name="Slide Number Placeholder 2"/>
          <p:cNvSpPr>
            <a:spLocks noGrp="1"/>
          </p:cNvSpPr>
          <p:nvPr>
            <p:ph type="sldNum" sz="quarter" idx="12"/>
          </p:nvPr>
        </p:nvSpPr>
        <p:spPr/>
        <p:txBody>
          <a:bodyPr/>
          <a:lstStyle/>
          <a:p>
            <a:fld id="{509FDC25-0E83-47D6-B7D2-04F0A8E08648}" type="slidenum">
              <a:rPr lang="en-US" smtClean="0"/>
              <a:pPr/>
              <a:t>5</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391400" cy="141763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fa-IR" b="1" dirty="0" smtClean="0">
                <a:cs typeface="B Nazanin" pitchFamily="2" charset="-78"/>
              </a:rPr>
              <a:t>خصوصّيات حسگرها</a:t>
            </a:r>
            <a:endParaRPr lang="en-US" dirty="0"/>
          </a:p>
        </p:txBody>
      </p:sp>
      <p:sp>
        <p:nvSpPr>
          <p:cNvPr id="3" name="Slide Number Placeholder 2"/>
          <p:cNvSpPr>
            <a:spLocks noGrp="1"/>
          </p:cNvSpPr>
          <p:nvPr>
            <p:ph type="sldNum" sz="quarter" idx="12"/>
          </p:nvPr>
        </p:nvSpPr>
        <p:spPr/>
        <p:txBody>
          <a:bodyPr/>
          <a:lstStyle/>
          <a:p>
            <a:fld id="{509FDC25-0E83-47D6-B7D2-04F0A8E08648}" type="slidenum">
              <a:rPr lang="en-US" smtClean="0"/>
              <a:pPr/>
              <a:t>6</a:t>
            </a:fld>
            <a:endParaRPr lang="en-US"/>
          </a:p>
        </p:txBody>
      </p:sp>
      <p:sp>
        <p:nvSpPr>
          <p:cNvPr id="4" name="Rounded Rectangle 3"/>
          <p:cNvSpPr/>
          <p:nvPr/>
        </p:nvSpPr>
        <p:spPr>
          <a:xfrm>
            <a:off x="685800" y="1447800"/>
            <a:ext cx="76200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b="1" dirty="0" smtClean="0">
                <a:cs typeface="B Nazanin" pitchFamily="2" charset="-78"/>
              </a:rPr>
              <a:t>1</a:t>
            </a:r>
            <a:r>
              <a:rPr lang="fa-IR" sz="2800" b="1" dirty="0" smtClean="0">
                <a:solidFill>
                  <a:schemeClr val="accent2">
                    <a:lumMod val="75000"/>
                  </a:schemeClr>
                </a:solidFill>
                <a:cs typeface="B Nazanin" pitchFamily="2" charset="-78"/>
              </a:rPr>
              <a:t>. سیگنال خروجی باید متناسب با نوع و میزان گونه ی هدف باشد.</a:t>
            </a:r>
            <a:endParaRPr lang="en-US" sz="2800" b="1" dirty="0" smtClean="0">
              <a:solidFill>
                <a:schemeClr val="accent2">
                  <a:lumMod val="75000"/>
                </a:schemeClr>
              </a:solidFill>
              <a:cs typeface="B Nazanin" pitchFamily="2" charset="-78"/>
            </a:endParaRPr>
          </a:p>
          <a:p>
            <a:pPr algn="r" rtl="1"/>
            <a:r>
              <a:rPr lang="fa-IR" sz="2800" b="1" dirty="0" smtClean="0">
                <a:solidFill>
                  <a:schemeClr val="accent2">
                    <a:lumMod val="75000"/>
                  </a:schemeClr>
                </a:solidFill>
                <a:cs typeface="B Nazanin" pitchFamily="2" charset="-78"/>
              </a:rPr>
              <a:t>2. بسیار اختصاصی نسبت به گونه مورد نظر عمل کند.</a:t>
            </a:r>
            <a:endParaRPr lang="en-US" sz="2800" b="1" dirty="0" smtClean="0">
              <a:solidFill>
                <a:schemeClr val="accent2">
                  <a:lumMod val="75000"/>
                </a:schemeClr>
              </a:solidFill>
              <a:cs typeface="B Nazanin" pitchFamily="2" charset="-78"/>
            </a:endParaRPr>
          </a:p>
          <a:p>
            <a:pPr algn="r" rtl="1"/>
            <a:r>
              <a:rPr lang="fa-IR" sz="2800" b="1" dirty="0" smtClean="0">
                <a:solidFill>
                  <a:schemeClr val="accent2">
                    <a:lumMod val="75000"/>
                  </a:schemeClr>
                </a:solidFill>
                <a:cs typeface="B Nazanin" pitchFamily="2" charset="-78"/>
              </a:rPr>
              <a:t>3. قدرت تفکیک و گزینش پذیری بالایی داشته باشد.</a:t>
            </a:r>
            <a:endParaRPr lang="en-US" sz="2800" b="1" dirty="0" smtClean="0">
              <a:solidFill>
                <a:schemeClr val="accent2">
                  <a:lumMod val="75000"/>
                </a:schemeClr>
              </a:solidFill>
              <a:cs typeface="B Nazanin" pitchFamily="2" charset="-78"/>
            </a:endParaRPr>
          </a:p>
          <a:p>
            <a:pPr algn="r" rtl="1"/>
            <a:r>
              <a:rPr lang="fa-IR" sz="2800" b="1" dirty="0" smtClean="0">
                <a:solidFill>
                  <a:schemeClr val="accent2">
                    <a:lumMod val="75000"/>
                  </a:schemeClr>
                </a:solidFill>
                <a:cs typeface="B Nazanin" pitchFamily="2" charset="-78"/>
              </a:rPr>
              <a:t>4. تکرارپذیری و صحت بالایی داشته باشد.</a:t>
            </a:r>
            <a:endParaRPr lang="en-US" sz="2800" b="1" dirty="0" smtClean="0">
              <a:solidFill>
                <a:schemeClr val="accent2">
                  <a:lumMod val="75000"/>
                </a:schemeClr>
              </a:solidFill>
              <a:cs typeface="B Nazanin" pitchFamily="2" charset="-78"/>
            </a:endParaRPr>
          </a:p>
          <a:p>
            <a:pPr algn="r" rtl="1"/>
            <a:r>
              <a:rPr lang="fa-IR" sz="2800" b="1" dirty="0" smtClean="0">
                <a:solidFill>
                  <a:schemeClr val="accent2">
                    <a:lumMod val="75000"/>
                  </a:schemeClr>
                </a:solidFill>
                <a:cs typeface="B Nazanin" pitchFamily="2" charset="-78"/>
              </a:rPr>
              <a:t>5. سرعت پاسخ دهی بالایی داشته باشد. ( درحد میلی ثانیه )</a:t>
            </a:r>
            <a:endParaRPr lang="en-US" sz="2800" b="1" dirty="0" smtClean="0">
              <a:solidFill>
                <a:schemeClr val="accent2">
                  <a:lumMod val="75000"/>
                </a:schemeClr>
              </a:solidFill>
              <a:cs typeface="B Nazanin" pitchFamily="2" charset="-78"/>
            </a:endParaRPr>
          </a:p>
          <a:p>
            <a:pPr algn="r" rtl="1"/>
            <a:r>
              <a:rPr lang="fa-IR" sz="2800" b="1" dirty="0" smtClean="0">
                <a:solidFill>
                  <a:schemeClr val="accent2">
                    <a:lumMod val="75000"/>
                  </a:schemeClr>
                </a:solidFill>
                <a:cs typeface="B Nazanin" pitchFamily="2" charset="-78"/>
              </a:rPr>
              <a:t>6. عدم پاسخ دهی به عوامل مزاحم محیطی مانند دما ، قدرت یونی محیط و ...</a:t>
            </a:r>
            <a:endParaRPr lang="en-US" sz="2800" dirty="0">
              <a:solidFill>
                <a:schemeClr val="accent2">
                  <a:lumMod val="75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20000" cy="2667000"/>
          </a:xfrm>
          <a:blipFill>
            <a:blip r:embed="rId2" cstate="print"/>
            <a:tile tx="0" ty="0" sx="100000" sy="100000" flip="none" algn="tl"/>
          </a:blipFill>
        </p:spPr>
        <p:txBody>
          <a:bodyPr>
            <a:noAutofit/>
          </a:bodyPr>
          <a:lstStyle/>
          <a:p>
            <a:pPr marL="457200" indent="-457200" algn="r" rtl="1">
              <a:lnSpc>
                <a:spcPct val="150000"/>
              </a:lnSpc>
            </a:pPr>
            <a:r>
              <a:rPr lang="ar-SA" sz="2400" b="1" dirty="0" smtClean="0">
                <a:solidFill>
                  <a:schemeClr val="bg1"/>
                </a:solidFill>
                <a:cs typeface="Titr" pitchFamily="2" charset="-78"/>
              </a:rPr>
              <a:t>انواع حسگرها</a:t>
            </a:r>
            <a:r>
              <a:rPr lang="en-US" sz="2400" b="1" dirty="0" smtClean="0">
                <a:solidFill>
                  <a:schemeClr val="bg1"/>
                </a:solidFill>
                <a:cs typeface="Titr" pitchFamily="2" charset="-78"/>
              </a:rPr>
              <a:t/>
            </a:r>
            <a:br>
              <a:rPr lang="en-US" sz="2400" b="1" dirty="0" smtClean="0">
                <a:solidFill>
                  <a:schemeClr val="bg1"/>
                </a:solidFill>
                <a:cs typeface="Titr" pitchFamily="2" charset="-78"/>
              </a:rPr>
            </a:br>
            <a:r>
              <a:rPr lang="ar-SA" sz="2400" b="1" dirty="0" smtClean="0">
                <a:solidFill>
                  <a:schemeClr val="bg1"/>
                </a:solidFill>
                <a:cs typeface="Titr" pitchFamily="2" charset="-78"/>
              </a:rPr>
              <a:t>تقسيم بندي حسگرها بر اساس نوع علائم ورودي</a:t>
            </a:r>
            <a:r>
              <a:rPr lang="en-US" sz="2000" dirty="0" smtClean="0"/>
              <a:t/>
            </a:r>
            <a:br>
              <a:rPr lang="en-US" sz="2000" dirty="0" smtClean="0"/>
            </a:br>
            <a:endParaRPr lang="en-US" sz="2000" b="1" dirty="0">
              <a:solidFill>
                <a:schemeClr val="bg1"/>
              </a:solidFill>
            </a:endParaRPr>
          </a:p>
        </p:txBody>
      </p:sp>
      <p:sp>
        <p:nvSpPr>
          <p:cNvPr id="4" name="Slide Number Placeholder 3"/>
          <p:cNvSpPr>
            <a:spLocks noGrp="1"/>
          </p:cNvSpPr>
          <p:nvPr>
            <p:ph type="sldNum" sz="quarter" idx="12"/>
          </p:nvPr>
        </p:nvSpPr>
        <p:spPr/>
        <p:txBody>
          <a:bodyPr/>
          <a:lstStyle/>
          <a:p>
            <a:fld id="{509FDC25-0E83-47D6-B7D2-04F0A8E08648}" type="slidenum">
              <a:rPr lang="en-US" smtClean="0"/>
              <a:pPr/>
              <a:t>7</a:t>
            </a:fld>
            <a:endParaRPr lang="en-US"/>
          </a:p>
        </p:txBody>
      </p:sp>
      <p:pic>
        <p:nvPicPr>
          <p:cNvPr id="5" name="Picture 4"/>
          <p:cNvPicPr/>
          <p:nvPr/>
        </p:nvPicPr>
        <p:blipFill>
          <a:blip r:embed="rId3" cstate="print"/>
          <a:srcRect/>
          <a:stretch>
            <a:fillRect/>
          </a:stretch>
        </p:blipFill>
        <p:spPr bwMode="auto">
          <a:xfrm>
            <a:off x="838200" y="1828800"/>
            <a:ext cx="7772400" cy="4658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46" y="1676400"/>
            <a:ext cx="7785854" cy="4962045"/>
          </a:xfrm>
          <a:solidFill>
            <a:schemeClr val="accent4">
              <a:lumMod val="75000"/>
            </a:schemeClr>
          </a:solidFill>
        </p:spPr>
        <p:txBody>
          <a:bodyPr>
            <a:noAutofit/>
          </a:bodyPr>
          <a:lstStyle/>
          <a:p>
            <a:pPr algn="r" rtl="1"/>
            <a:r>
              <a:rPr lang="ar-SA" sz="2400" b="1" dirty="0" smtClean="0">
                <a:cs typeface="Titr" pitchFamily="2" charset="-78"/>
              </a:rPr>
              <a:t>تقسيم بندي حسگرها بر اساس نوع مبدل</a:t>
            </a:r>
            <a:r>
              <a:rPr lang="fa-IR" sz="2400" b="1" dirty="0" smtClean="0">
                <a:cs typeface="Titr" pitchFamily="2" charset="-78"/>
              </a:rPr>
              <a:t/>
            </a:r>
            <a:br>
              <a:rPr lang="fa-IR" sz="2400" b="1" dirty="0" smtClean="0">
                <a:cs typeface="Titr" pitchFamily="2" charset="-78"/>
              </a:rPr>
            </a:br>
            <a:r>
              <a:rPr lang="en-US" sz="2400" dirty="0" smtClean="0">
                <a:cs typeface="Titr" pitchFamily="2" charset="-78"/>
              </a:rPr>
              <a:t/>
            </a:r>
            <a:br>
              <a:rPr lang="en-US" sz="2400" dirty="0" smtClean="0">
                <a:cs typeface="Titr" pitchFamily="2" charset="-78"/>
              </a:rPr>
            </a:br>
            <a:r>
              <a:rPr lang="fa-IR" sz="2400" dirty="0" smtClean="0">
                <a:cs typeface="Titr" pitchFamily="2" charset="-78"/>
              </a:rPr>
              <a:t> </a:t>
            </a:r>
            <a:r>
              <a:rPr lang="ar-SA" sz="2400" dirty="0" smtClean="0">
                <a:cs typeface="Titr" pitchFamily="2" charset="-78"/>
              </a:rPr>
              <a:t>حسگر هاي الكتروشيميايي</a:t>
            </a:r>
            <a:r>
              <a:rPr lang="fa-IR" sz="2400" dirty="0" smtClean="0">
                <a:cs typeface="Titr" pitchFamily="2" charset="-78"/>
              </a:rPr>
              <a:t/>
            </a:r>
            <a:br>
              <a:rPr lang="fa-IR" sz="2400" dirty="0" smtClean="0">
                <a:cs typeface="Titr" pitchFamily="2" charset="-78"/>
              </a:rPr>
            </a:br>
            <a:r>
              <a:rPr lang="fa-IR" sz="2400" dirty="0" smtClean="0">
                <a:cs typeface="Titr" pitchFamily="2" charset="-78"/>
              </a:rPr>
              <a:t>الف)</a:t>
            </a:r>
            <a:r>
              <a:rPr lang="ar-SA" sz="2400" b="1" dirty="0" smtClean="0"/>
              <a:t> روش هاي پتانسيومتري</a:t>
            </a:r>
            <a:r>
              <a:rPr lang="fa-IR" sz="2400" dirty="0" smtClean="0">
                <a:cs typeface="Titr" pitchFamily="2" charset="-78"/>
              </a:rPr>
              <a:t/>
            </a:r>
            <a:br>
              <a:rPr lang="fa-IR" sz="2400" dirty="0" smtClean="0">
                <a:cs typeface="Titr" pitchFamily="2" charset="-78"/>
              </a:rPr>
            </a:br>
            <a:r>
              <a:rPr lang="fa-IR" sz="2400" dirty="0" smtClean="0">
                <a:cs typeface="Titr" pitchFamily="2" charset="-78"/>
              </a:rPr>
              <a:t>ب)</a:t>
            </a:r>
            <a:r>
              <a:rPr lang="ar-SA" sz="2400" b="1" dirty="0" smtClean="0"/>
              <a:t> روش هاي آمپرمتري</a:t>
            </a:r>
            <a:r>
              <a:rPr lang="en-US" sz="2400" dirty="0" smtClean="0">
                <a:cs typeface="Titr" pitchFamily="2" charset="-78"/>
              </a:rPr>
              <a:t/>
            </a:r>
            <a:br>
              <a:rPr lang="en-US" sz="2400" dirty="0" smtClean="0">
                <a:cs typeface="Titr" pitchFamily="2" charset="-78"/>
              </a:rPr>
            </a:br>
            <a:r>
              <a:rPr lang="en-US" sz="2400" dirty="0" smtClean="0">
                <a:cs typeface="Titr" pitchFamily="2" charset="-78"/>
              </a:rPr>
              <a:t> </a:t>
            </a:r>
            <a:r>
              <a:rPr lang="ar-SA" sz="2400" dirty="0" smtClean="0">
                <a:cs typeface="Titr" pitchFamily="2" charset="-78"/>
              </a:rPr>
              <a:t>حسگرهاي نوري</a:t>
            </a:r>
            <a:r>
              <a:rPr lang="en-US" sz="2400" dirty="0" smtClean="0">
                <a:cs typeface="Titr" pitchFamily="2" charset="-78"/>
              </a:rPr>
              <a:t/>
            </a:r>
            <a:br>
              <a:rPr lang="en-US" sz="2400" dirty="0" smtClean="0">
                <a:cs typeface="Titr" pitchFamily="2" charset="-78"/>
              </a:rPr>
            </a:br>
            <a:r>
              <a:rPr lang="en-US" sz="2400" dirty="0" smtClean="0">
                <a:cs typeface="Titr" pitchFamily="2" charset="-78"/>
              </a:rPr>
              <a:t> </a:t>
            </a:r>
            <a:r>
              <a:rPr lang="ar-SA" sz="2400" dirty="0" smtClean="0">
                <a:cs typeface="Titr" pitchFamily="2" charset="-78"/>
              </a:rPr>
              <a:t>حسگرهاي حرارتي</a:t>
            </a:r>
            <a:r>
              <a:rPr lang="en-US" sz="2400" dirty="0" smtClean="0">
                <a:cs typeface="Titr" pitchFamily="2" charset="-78"/>
              </a:rPr>
              <a:t/>
            </a:r>
            <a:br>
              <a:rPr lang="en-US" sz="2400" dirty="0" smtClean="0">
                <a:cs typeface="Titr" pitchFamily="2" charset="-78"/>
              </a:rPr>
            </a:br>
            <a:r>
              <a:rPr lang="ar-SA" sz="2400" dirty="0" smtClean="0">
                <a:cs typeface="Titr" pitchFamily="2" charset="-78"/>
              </a:rPr>
              <a:t> حسگرهاي پيزوالكتريك</a:t>
            </a:r>
            <a:r>
              <a:rPr lang="en-US" sz="2400" dirty="0" smtClean="0">
                <a:cs typeface="Titr" pitchFamily="2" charset="-78"/>
              </a:rPr>
              <a:t>.</a:t>
            </a:r>
            <a:endParaRPr lang="en-US" sz="2400" dirty="0">
              <a:cs typeface="Titr" pitchFamily="2" charset="-78"/>
            </a:endParaRPr>
          </a:p>
        </p:txBody>
      </p:sp>
      <p:sp>
        <p:nvSpPr>
          <p:cNvPr id="3" name="Slide Number Placeholder 2"/>
          <p:cNvSpPr>
            <a:spLocks noGrp="1"/>
          </p:cNvSpPr>
          <p:nvPr>
            <p:ph type="sldNum" sz="quarter" idx="12"/>
          </p:nvPr>
        </p:nvSpPr>
        <p:spPr/>
        <p:txBody>
          <a:bodyPr/>
          <a:lstStyle/>
          <a:p>
            <a:fld id="{509FDC25-0E83-47D6-B7D2-04F0A8E08648}" type="slidenum">
              <a:rPr lang="en-US" smtClean="0"/>
              <a:pPr/>
              <a:t>8</a:t>
            </a:fld>
            <a:endParaRPr lang="en-US" dirty="0"/>
          </a:p>
        </p:txBody>
      </p:sp>
      <p:sp>
        <p:nvSpPr>
          <p:cNvPr id="8" name="Rectangle 7"/>
          <p:cNvSpPr/>
          <p:nvPr/>
        </p:nvSpPr>
        <p:spPr>
          <a:xfrm>
            <a:off x="990600" y="152400"/>
            <a:ext cx="7162800" cy="1569660"/>
          </a:xfrm>
          <a:prstGeom prst="rect">
            <a:avLst/>
          </a:prstGeom>
          <a:solidFill>
            <a:schemeClr val="bg2"/>
          </a:solidFill>
        </p:spPr>
        <p:txBody>
          <a:bodyPr wrap="square">
            <a:spAutoFit/>
          </a:bodyPr>
          <a:lstStyle/>
          <a:p>
            <a:pPr algn="ctr" rtl="1"/>
            <a:endParaRPr lang="fa-IR" sz="3200" b="1" dirty="0" smtClean="0"/>
          </a:p>
          <a:p>
            <a:pPr algn="ctr" rtl="1"/>
            <a:r>
              <a:rPr lang="ar-SA" sz="3200" b="1" dirty="0" smtClean="0"/>
              <a:t>حسگرها</a:t>
            </a:r>
            <a:endParaRPr lang="fa-IR" sz="3200" b="1" dirty="0" smtClean="0"/>
          </a:p>
          <a:p>
            <a:pPr algn="ctr" rtl="1"/>
            <a:endParaRPr lang="fa-IR" sz="3200" b="1" dirty="0" smtClean="0">
              <a:cs typeface="B Titr"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200"/>
          </a:xfrm>
        </p:spPr>
        <p:style>
          <a:lnRef idx="1">
            <a:schemeClr val="accent3"/>
          </a:lnRef>
          <a:fillRef idx="2">
            <a:schemeClr val="accent3"/>
          </a:fillRef>
          <a:effectRef idx="1">
            <a:schemeClr val="accent3"/>
          </a:effectRef>
          <a:fontRef idx="minor">
            <a:schemeClr val="dk1"/>
          </a:fontRef>
        </p:style>
        <p:txBody>
          <a:bodyPr>
            <a:noAutofit/>
          </a:bodyPr>
          <a:lstStyle/>
          <a:p>
            <a:pPr rtl="1"/>
            <a:r>
              <a:rPr lang="ar-SA" sz="2400" b="1" dirty="0" smtClean="0"/>
              <a:t>حسگر های گازی</a:t>
            </a:r>
            <a:endParaRPr lang="en-US" sz="2400" b="1" dirty="0">
              <a:cs typeface="B Nazanin" pitchFamily="2" charset="-78"/>
            </a:endParaRPr>
          </a:p>
        </p:txBody>
      </p:sp>
      <p:sp>
        <p:nvSpPr>
          <p:cNvPr id="3" name="Slide Number Placeholder 2"/>
          <p:cNvSpPr>
            <a:spLocks noGrp="1"/>
          </p:cNvSpPr>
          <p:nvPr>
            <p:ph type="sldNum" sz="quarter" idx="12"/>
          </p:nvPr>
        </p:nvSpPr>
        <p:spPr/>
        <p:txBody>
          <a:bodyPr/>
          <a:lstStyle/>
          <a:p>
            <a:fld id="{509FDC25-0E83-47D6-B7D2-04F0A8E08648}" type="slidenum">
              <a:rPr lang="en-US" smtClean="0"/>
              <a:pPr/>
              <a:t>9</a:t>
            </a:fld>
            <a:endParaRPr lang="en-US"/>
          </a:p>
        </p:txBody>
      </p:sp>
      <p:sp>
        <p:nvSpPr>
          <p:cNvPr id="5" name="TextBox 4"/>
          <p:cNvSpPr txBox="1"/>
          <p:nvPr/>
        </p:nvSpPr>
        <p:spPr>
          <a:xfrm>
            <a:off x="304800" y="1676400"/>
            <a:ext cx="861060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rtl="1"/>
            <a:r>
              <a:rPr lang="fa-IR" sz="2400" b="1" dirty="0" smtClean="0"/>
              <a:t>حسگر</a:t>
            </a:r>
            <a:r>
              <a:rPr lang="ar-SA" sz="2400" b="1" dirty="0" smtClean="0"/>
              <a:t>های </a:t>
            </a:r>
            <a:r>
              <a:rPr lang="fa-IR" sz="2400" b="1" dirty="0" smtClean="0"/>
              <a:t>گازی </a:t>
            </a:r>
            <a:r>
              <a:rPr lang="ar-SA" sz="2400" b="1" dirty="0" smtClean="0"/>
              <a:t>شيميايي</a:t>
            </a:r>
            <a:endParaRPr lang="en-US" sz="2400" b="1" dirty="0" smtClean="0">
              <a:cs typeface="B Nazanin" pitchFamily="2" charset="-78"/>
            </a:endParaRPr>
          </a:p>
          <a:p>
            <a:pPr algn="r" rtl="1"/>
            <a:endParaRPr lang="en-US" sz="2400" b="1" dirty="0" smtClean="0">
              <a:cs typeface="B Nazanin" pitchFamily="2" charset="-78"/>
            </a:endParaRPr>
          </a:p>
          <a:p>
            <a:pPr algn="r" rtl="1"/>
            <a:r>
              <a:rPr lang="ar-SA" sz="2400" b="1" dirty="0" smtClean="0"/>
              <a:t>١</a:t>
            </a:r>
            <a:r>
              <a:rPr lang="en-US" sz="2400" b="1" dirty="0" smtClean="0"/>
              <a:t>.</a:t>
            </a:r>
            <a:r>
              <a:rPr lang="ar-SA" sz="2400" b="1" dirty="0" smtClean="0"/>
              <a:t>حسگرهاي هادي </a:t>
            </a:r>
            <a:r>
              <a:rPr lang="en-US" sz="2400" b="1" dirty="0" smtClean="0"/>
              <a:t>:</a:t>
            </a:r>
            <a:r>
              <a:rPr lang="ar-SA" sz="2400" b="1" dirty="0" smtClean="0"/>
              <a:t>تاثير متقابل گاز با جامد( اكسيد فلزي نيمه هادي يا نيمه هادي آلي )موجب تغيير در هدايت مي شود</a:t>
            </a:r>
            <a:r>
              <a:rPr lang="en-US" sz="2400" b="1" dirty="0" smtClean="0"/>
              <a:t> .</a:t>
            </a:r>
            <a:r>
              <a:rPr lang="ar-SA" sz="2400" b="1" dirty="0" smtClean="0"/>
              <a:t>كه به همان حسگرهاي نيمه هادي بيشتر معروفند</a:t>
            </a:r>
            <a:r>
              <a:rPr lang="en-US" sz="2400" b="1" dirty="0" smtClean="0"/>
              <a:t>.</a:t>
            </a:r>
          </a:p>
          <a:p>
            <a:pPr algn="r" rtl="1"/>
            <a:r>
              <a:rPr lang="ar-SA" sz="2400" b="1" dirty="0" smtClean="0"/>
              <a:t>٢</a:t>
            </a:r>
            <a:r>
              <a:rPr lang="en-US" sz="2400" b="1" dirty="0" smtClean="0"/>
              <a:t>.</a:t>
            </a:r>
            <a:r>
              <a:rPr lang="ar-SA" sz="2400" b="1" dirty="0" smtClean="0"/>
              <a:t>حسگرهاي نيمه هادي ساخته شده </a:t>
            </a:r>
            <a:r>
              <a:rPr lang="en-US" sz="2400" b="1" dirty="0" smtClean="0"/>
              <a:t>:</a:t>
            </a:r>
            <a:r>
              <a:rPr lang="ar-SA" sz="2400" b="1" dirty="0" smtClean="0"/>
              <a:t>اينها سازنده هاي نيمه هادي اصلاح شده هستند كه در آنها تغييرات در لايه هاي دوگانه الكتريكي در مرزهاي فازي براي اندازه گيري استفاده م يشود</a:t>
            </a:r>
            <a:r>
              <a:rPr lang="en-US" sz="2400" b="1" dirty="0" smtClean="0"/>
              <a:t> .</a:t>
            </a:r>
          </a:p>
          <a:p>
            <a:pPr algn="r" rtl="1"/>
            <a:r>
              <a:rPr lang="ar-SA" sz="2400" b="1" dirty="0" smtClean="0"/>
              <a:t>٣</a:t>
            </a:r>
            <a:r>
              <a:rPr lang="en-US" sz="2400" b="1" dirty="0" smtClean="0"/>
              <a:t>.</a:t>
            </a:r>
            <a:r>
              <a:rPr lang="ar-SA" sz="2400" b="1" dirty="0" smtClean="0"/>
              <a:t>حسگرهاي الكتروشيميايي</a:t>
            </a:r>
            <a:r>
              <a:rPr lang="en-US" sz="2400" b="1" dirty="0" smtClean="0"/>
              <a:t>:</a:t>
            </a:r>
            <a:r>
              <a:rPr lang="ar-SA" sz="2400" b="1" dirty="0" smtClean="0"/>
              <a:t>در اين حسگرها از اثر كاتاليزوري الكترودهاي ويژه براي تشخيص گاز استفاده مي شود</a:t>
            </a:r>
            <a:r>
              <a:rPr lang="en-US" sz="2400" b="1" dirty="0" smtClean="0"/>
              <a:t> .</a:t>
            </a:r>
          </a:p>
          <a:p>
            <a:pPr algn="r" rtl="1"/>
            <a:r>
              <a:rPr lang="ar-SA" sz="2400" b="1" dirty="0" smtClean="0"/>
              <a:t>٤</a:t>
            </a:r>
            <a:r>
              <a:rPr lang="en-US" sz="2400" b="1" dirty="0" smtClean="0"/>
              <a:t>.</a:t>
            </a:r>
            <a:r>
              <a:rPr lang="ar-SA" sz="2400" b="1" dirty="0" smtClean="0"/>
              <a:t>حسگرهاي الكتروليت جامد </a:t>
            </a:r>
            <a:r>
              <a:rPr lang="en-US" sz="2400" b="1" dirty="0" smtClean="0"/>
              <a:t>: </a:t>
            </a:r>
            <a:r>
              <a:rPr lang="ar-SA" sz="2400" b="1" dirty="0" smtClean="0"/>
              <a:t>اين در هدايت يوني در سطوح هدايتي الكتروني قابل اغماض به كار مي رود</a:t>
            </a:r>
            <a:r>
              <a:rPr lang="en-US" sz="2400" b="1" dirty="0" smtClean="0"/>
              <a:t> .</a:t>
            </a:r>
          </a:p>
          <a:p>
            <a:pPr algn="r" rtl="1"/>
            <a:r>
              <a:rPr lang="ar-SA" sz="2400" b="1" dirty="0" smtClean="0"/>
              <a:t>٥</a:t>
            </a:r>
            <a:r>
              <a:rPr lang="en-US" sz="2400" b="1" dirty="0" smtClean="0"/>
              <a:t>.</a:t>
            </a:r>
            <a:r>
              <a:rPr lang="ar-SA" sz="2400" b="1" dirty="0" smtClean="0"/>
              <a:t>فتهاي حساس شيميايي</a:t>
            </a:r>
            <a:endParaRPr lang="en-US" sz="2400" b="1" dirty="0" smtClean="0"/>
          </a:p>
          <a:p>
            <a:pPr algn="r" rtl="1"/>
            <a:r>
              <a:rPr lang="ar-SA" sz="2400" b="1" dirty="0" smtClean="0"/>
              <a:t>٦. حسگرهاي هادي </a:t>
            </a:r>
            <a:r>
              <a:rPr lang="en-US" sz="2400" b="1" dirty="0" smtClean="0"/>
              <a:t>)</a:t>
            </a:r>
            <a:r>
              <a:rPr lang="ar-SA" sz="2400" b="1" dirty="0" smtClean="0"/>
              <a:t>اكسيد فلزي نيمه هاد</a:t>
            </a:r>
            <a:r>
              <a:rPr lang="fa-IR" sz="2400" b="1" dirty="0" smtClean="0"/>
              <a:t>ی)</a:t>
            </a:r>
            <a:endParaRPr lang="en-US" sz="2400" b="1" dirty="0" smtClean="0"/>
          </a:p>
          <a:p>
            <a:pPr algn="r" rtl="1"/>
            <a:r>
              <a:rPr lang="ar-SA" sz="2400" b="1" dirty="0" smtClean="0"/>
              <a:t> </a:t>
            </a:r>
            <a:endParaRPr lang="en-US"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decel="100000"/>
                                        <p:tgtEl>
                                          <p:spTgt spid="5"/>
                                        </p:tgtEl>
                                      </p:cBhvr>
                                    </p:animEffect>
                                    <p:anim calcmode="lin" valueType="num">
                                      <p:cBhvr>
                                        <p:cTn id="19" dur="800" decel="100000" fill="hold"/>
                                        <p:tgtEl>
                                          <p:spTgt spid="5"/>
                                        </p:tgtEl>
                                        <p:attrNameLst>
                                          <p:attrName>style.rotation</p:attrName>
                                        </p:attrNameLst>
                                      </p:cBhvr>
                                      <p:tavLst>
                                        <p:tav tm="0">
                                          <p:val>
                                            <p:fltVal val="-90"/>
                                          </p:val>
                                        </p:tav>
                                        <p:tav tm="100000">
                                          <p:val>
                                            <p:fltVal val="0"/>
                                          </p:val>
                                        </p:tav>
                                      </p:tavLst>
                                    </p:anim>
                                    <p:anim calcmode="lin" valueType="num">
                                      <p:cBhvr>
                                        <p:cTn id="20" dur="800" decel="100000" fill="hold"/>
                                        <p:tgtEl>
                                          <p:spTgt spid="5"/>
                                        </p:tgtEl>
                                        <p:attrNameLst>
                                          <p:attrName>ppt_x</p:attrName>
                                        </p:attrNameLst>
                                      </p:cBhvr>
                                      <p:tavLst>
                                        <p:tav tm="0">
                                          <p:val>
                                            <p:strVal val="#ppt_x+0.4"/>
                                          </p:val>
                                        </p:tav>
                                        <p:tav tm="100000">
                                          <p:val>
                                            <p:strVal val="#ppt_x-0.05"/>
                                          </p:val>
                                        </p:tav>
                                      </p:tavLst>
                                    </p:anim>
                                    <p:anim calcmode="lin" valueType="num">
                                      <p:cBhvr>
                                        <p:cTn id="21" dur="800" decel="100000" fill="hold"/>
                                        <p:tgtEl>
                                          <p:spTgt spid="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TotalTime>
  <Words>3312</Words>
  <Application>Microsoft Office PowerPoint</Application>
  <PresentationFormat>On-screen Show (4:3)</PresentationFormat>
  <Paragraphs>202</Paragraphs>
  <Slides>44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Slide 1</vt:lpstr>
      <vt:lpstr>Slide 2</vt:lpstr>
      <vt:lpstr>Slide 3</vt:lpstr>
      <vt:lpstr>حسگرها</vt:lpstr>
      <vt:lpstr>اجزای مختلف حسگر</vt:lpstr>
      <vt:lpstr>خصوصّيات حسگرها</vt:lpstr>
      <vt:lpstr>انواع حسگرها تقسيم بندي حسگرها بر اساس نوع علائم ورودي </vt:lpstr>
      <vt:lpstr>تقسيم بندي حسگرها بر اساس نوع مبدل   حسگر هاي الكتروشيميايي الف) روش هاي پتانسيومتري ب) روش هاي آمپرمتري  حسگرهاي نوري  حسگرهاي حرارتي  حسگرهاي پيزوالكتريك.</vt:lpstr>
      <vt:lpstr>حسگر های گازی</vt:lpstr>
      <vt:lpstr>غبارهاي هوشمند  نانو حسگرهاي گاز  نانوحسگرهاي فيزيکي نانو حسگرهاي شيميايي</vt:lpstr>
      <vt:lpstr>غبارهاي هوشمند</vt:lpstr>
      <vt:lpstr>نانوحسگرهاي فيزيکي</vt:lpstr>
      <vt:lpstr>1.استفاده از نقاط کوانتومی درتولید نانو حسگرها 2.استفاده ازنانولوله ها درتولید نانوحسگرها الف ) نانولوله های کربنی به عنوان حسگرهای شیمیایی ب) نانولوله های کربنی به عنوان حسگرهای مکانیکی  3.استفاده ازنانو ابزارها درتوليد نانوحسگرها </vt:lpstr>
      <vt:lpstr>کاربرد نانوحسگر ها</vt:lpstr>
      <vt:lpstr>نانوحسگرها كاربردهای بسیاری در سه حوزه مهم نانوبیوتكنولوژی (پزشكی، كشاورزی و صنایع غذایی) دارند كه شامل:   • آشكارسازی عوامل و كمیت‌های شیمیایی و بیولوژیكی   • توالی‌سنجیDNA  • در تشخیص بیماری‌ها و تولید داروها   • در آزمایش‌های مؤثر و سریع بر روی داروهای جدید   • سیستم‌های كنترلی قابل حمل و نقل برای حفظ سلامت محصولات كشاورزی و غذایی در انبارها و حمل و نقل و انتقال   • سیستم‌های مجتمع نانوسنسوری برای اندازه‌گیری، گزارش‌دهی و كنترل هوشمند گیاهان یا دام‌ها  • بیوسنسورهای دقیق‌تر برای شناسایی پروتئین‌ها   • آشكارسازی سریع عوامل بیماری‌زا    </vt:lpstr>
      <vt:lpstr>Slide 16</vt:lpstr>
      <vt:lpstr>مزیت های نانوحسگرهای گازی</vt:lpstr>
      <vt:lpstr>سلول کوانتومی</vt:lpstr>
      <vt:lpstr>نسبت سطح به حجم و خاصیت اتمام سطح</vt:lpstr>
      <vt:lpstr>مورفولوژی نانو ذرات</vt:lpstr>
      <vt:lpstr>ساخت دستگاه نانو سنسور</vt:lpstr>
      <vt:lpstr>تولید و انتخاب نانومواد حساس</vt:lpstr>
      <vt:lpstr>قرار دادن نانومواد حساس روی الکترود های الگوسازی شده</vt:lpstr>
      <vt:lpstr>قرار دادن نانومواد حساس روی الکترود های الگوسازی شده</vt:lpstr>
      <vt:lpstr>قرار دادن نانومواد حساس روی الکترود های الگوسازی شده</vt:lpstr>
      <vt:lpstr>قرار دادن نانومواد حساس روی الکترود های الگوسازی شده</vt:lpstr>
      <vt:lpstr>انواع نانوحسگرهای گازی</vt:lpstr>
      <vt:lpstr>نانولوله های کربنی</vt:lpstr>
      <vt:lpstr>اکسیدهای فلزی MOX یک محدوده ی وسیعی از خواص   فیزیکی شیمیایی و الکتریکی را دارا می باشند که اغلب باعث حساسیت بالایی برای تغییر در محیط های شیمیایی  می شود.اغلب نانو سنسورهای گازی حالت جامد تجارتی بر مبنای تنسب ساخته شده اند و   اکسید های فلزی پیش بینی شده اساسا SnO2, ZnOهستند که ظرفیت شناسایی  گازهای متعددی با حساسیت بالا توسط آنها  ثابت شده است. پایداری خوب و همچنین برای تولید کم هزینه هستند.مکانیزم حس کردن  یافت شده برای اکثر نانوسنسور های گازی با مبنای اکسید فلز تکیه دارد به تغییر رسانایی الکتریکی ناشی از انتقال بار بین سطوح مرکب شده است</vt:lpstr>
      <vt:lpstr>نانو سیلیکون های کریستاله</vt:lpstr>
      <vt:lpstr>نانو حسگر های گازی با استفاده از اکسید های فلزی</vt:lpstr>
      <vt:lpstr>نانوسنسورهای گازی چنانچه تا به حال مورد بررسی قرار گرفته اند چند مشکل اساسی دارند,که مهمترین آنها به شرح زیر است: 1.فرآیند های ساخت فاقد اعتبار و ارزیابی مناسب 2.زمان های طولانی احیا و  پاسخ 3.آستر مبنای کاملا ناپایدار</vt:lpstr>
      <vt:lpstr>زمان های طولانی احیا و  پاسخ</vt:lpstr>
      <vt:lpstr>بررسی اقتصادی نانو حسگر ها</vt:lpstr>
      <vt:lpstr>جذابيت‌هاي نانوحسگرها</vt:lpstr>
      <vt:lpstr>اختلاف در پذيرش سناريوهاي نانوحسگرها در هر بخش از صنعت</vt:lpstr>
      <vt:lpstr>وجود الگوي کاربرد براي حسگرها در هر بخش از صنعت</vt:lpstr>
      <vt:lpstr>تفاوت در توسة پلاتفرم‌هاي مختلف نانوتکنولوژي براي ساخت نانوحسگرها</vt:lpstr>
      <vt:lpstr>مساله زمان</vt:lpstr>
      <vt:lpstr>نتیجه بررسی اقتصادی</vt:lpstr>
      <vt:lpstr>موانع پيشرفت بازار نانوحسگرها </vt:lpstr>
      <vt:lpstr>Slide 42</vt:lpstr>
      <vt:lpstr>Slide 43</vt:lpstr>
      <vt:lpstr>Slide 44</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MRT</dc:creator>
  <cp:lastModifiedBy>Administrator</cp:lastModifiedBy>
  <cp:revision>198</cp:revision>
  <dcterms:created xsi:type="dcterms:W3CDTF">2010-03-25T02:47:48Z</dcterms:created>
  <dcterms:modified xsi:type="dcterms:W3CDTF">2010-09-26T07:25:38Z</dcterms:modified>
</cp:coreProperties>
</file>