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19" r:id="rId2"/>
    <p:sldId id="317" r:id="rId3"/>
    <p:sldId id="260" r:id="rId4"/>
    <p:sldId id="296" r:id="rId5"/>
    <p:sldId id="297" r:id="rId6"/>
    <p:sldId id="298" r:id="rId7"/>
    <p:sldId id="265" r:id="rId8"/>
    <p:sldId id="266" r:id="rId9"/>
    <p:sldId id="299" r:id="rId10"/>
    <p:sldId id="312" r:id="rId11"/>
    <p:sldId id="300" r:id="rId12"/>
    <p:sldId id="301" r:id="rId13"/>
    <p:sldId id="294" r:id="rId14"/>
    <p:sldId id="270" r:id="rId15"/>
    <p:sldId id="271" r:id="rId16"/>
    <p:sldId id="302" r:id="rId17"/>
    <p:sldId id="272" r:id="rId18"/>
    <p:sldId id="303" r:id="rId19"/>
    <p:sldId id="273" r:id="rId20"/>
    <p:sldId id="311" r:id="rId21"/>
    <p:sldId id="274" r:id="rId22"/>
    <p:sldId id="304" r:id="rId23"/>
    <p:sldId id="315" r:id="rId24"/>
    <p:sldId id="275" r:id="rId25"/>
    <p:sldId id="276" r:id="rId26"/>
    <p:sldId id="277" r:id="rId27"/>
    <p:sldId id="305" r:id="rId28"/>
    <p:sldId id="278" r:id="rId29"/>
    <p:sldId id="295" r:id="rId30"/>
    <p:sldId id="279" r:id="rId31"/>
    <p:sldId id="280" r:id="rId32"/>
    <p:sldId id="314" r:id="rId33"/>
    <p:sldId id="281" r:id="rId34"/>
    <p:sldId id="306" r:id="rId35"/>
    <p:sldId id="282" r:id="rId36"/>
    <p:sldId id="283" r:id="rId37"/>
    <p:sldId id="313" r:id="rId38"/>
    <p:sldId id="284" r:id="rId39"/>
    <p:sldId id="285" r:id="rId40"/>
    <p:sldId id="307" r:id="rId41"/>
    <p:sldId id="286" r:id="rId42"/>
    <p:sldId id="308" r:id="rId43"/>
    <p:sldId id="287" r:id="rId44"/>
    <p:sldId id="309" r:id="rId45"/>
    <p:sldId id="310" r:id="rId46"/>
    <p:sldId id="288" r:id="rId47"/>
    <p:sldId id="289" r:id="rId48"/>
    <p:sldId id="320" r:id="rId49"/>
    <p:sldId id="264" r:id="rId50"/>
  </p:sldIdLst>
  <p:sldSz cx="9144000" cy="6858000" type="screen4x3"/>
  <p:notesSz cx="6934200" cy="939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+mn-ea"/>
        <a:cs typeface="B Lotus" pitchFamily="2" charset="-78"/>
      </a:defRPr>
    </a:lvl1pPr>
    <a:lvl2pPr marL="4572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+mn-ea"/>
        <a:cs typeface="B Lotus" pitchFamily="2" charset="-78"/>
      </a:defRPr>
    </a:lvl2pPr>
    <a:lvl3pPr marL="9144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+mn-ea"/>
        <a:cs typeface="B Lotus" pitchFamily="2" charset="-78"/>
      </a:defRPr>
    </a:lvl3pPr>
    <a:lvl4pPr marL="13716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+mn-ea"/>
        <a:cs typeface="B Lotus" pitchFamily="2" charset="-78"/>
      </a:defRPr>
    </a:lvl4pPr>
    <a:lvl5pPr marL="18288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+mn-ea"/>
        <a:cs typeface="B Lotus" pitchFamily="2" charset="-78"/>
      </a:defRPr>
    </a:lvl5pPr>
    <a:lvl6pPr marL="22860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+mn-ea"/>
        <a:cs typeface="B Lotus" pitchFamily="2" charset="-78"/>
      </a:defRPr>
    </a:lvl6pPr>
    <a:lvl7pPr marL="27432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+mn-ea"/>
        <a:cs typeface="B Lotus" pitchFamily="2" charset="-78"/>
      </a:defRPr>
    </a:lvl7pPr>
    <a:lvl8pPr marL="32004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+mn-ea"/>
        <a:cs typeface="B Lotus" pitchFamily="2" charset="-78"/>
      </a:defRPr>
    </a:lvl8pPr>
    <a:lvl9pPr marL="36576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+mn-ea"/>
        <a:cs typeface="B Lotus" pitchFamily="2" charset="-7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0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009"/>
    <a:srgbClr val="FFFFFF"/>
    <a:srgbClr val="9FE6FF"/>
    <a:srgbClr val="33CCFF"/>
    <a:srgbClr val="EC6E06"/>
    <a:srgbClr val="E95909"/>
    <a:srgbClr val="ECECEC"/>
    <a:srgbClr val="FF9900"/>
    <a:srgbClr val="265037"/>
    <a:srgbClr val="BC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5" autoAdjust="0"/>
    <p:restoredTop sz="94711" autoAdjust="0"/>
  </p:normalViewPr>
  <p:slideViewPr>
    <p:cSldViewPr>
      <p:cViewPr varScale="1">
        <p:scale>
          <a:sx n="67" d="100"/>
          <a:sy n="67" d="100"/>
        </p:scale>
        <p:origin x="46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16" y="-90"/>
      </p:cViewPr>
      <p:guideLst>
        <p:guide orient="horz" pos="2960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30051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926513"/>
            <a:ext cx="30051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B859DC2F-18DC-421E-8E25-8119B6571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9500" y="685800"/>
            <a:ext cx="477520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95800"/>
            <a:ext cx="5105400" cy="4191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54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9154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cs typeface="Arial" pitchFamily="34" charset="0"/>
              </a:defRPr>
            </a:lvl1pPr>
          </a:lstStyle>
          <a:p>
            <a:pPr>
              <a:defRPr/>
            </a:pPr>
            <a:fld id="{41CA446C-7A14-4C1E-9187-BB474CE84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61963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23925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87475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49438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0" y="685800"/>
            <a:ext cx="4775200" cy="3581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2743200"/>
          </a:xfrm>
          <a:prstGeom prst="rect">
            <a:avLst/>
          </a:prstGeom>
          <a:solidFill>
            <a:srgbClr val="EC6E0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Asadi\Desktop\sriped-BG.jpg"/>
          <p:cNvPicPr>
            <a:picLocks noChangeAspect="1" noChangeArrowheads="1"/>
          </p:cNvPicPr>
          <p:nvPr userDrawn="1"/>
        </p:nvPicPr>
        <p:blipFill>
          <a:blip r:embed="rId2"/>
          <a:srcRect l="15573" r="36511" b="76042"/>
          <a:stretch>
            <a:fillRect/>
          </a:stretch>
        </p:blipFill>
        <p:spPr bwMode="auto">
          <a:xfrm>
            <a:off x="0" y="3810000"/>
            <a:ext cx="9144000" cy="3048000"/>
          </a:xfrm>
          <a:prstGeom prst="rect">
            <a:avLst/>
          </a:prstGeom>
          <a:noFill/>
        </p:spPr>
      </p:pic>
      <p:pic>
        <p:nvPicPr>
          <p:cNvPr id="25602" name="Picture 2" descr="C:\Users\Asadi\Desktop\Untitled-1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40000"/>
          </a:blip>
          <a:srcRect/>
          <a:stretch>
            <a:fillRect/>
          </a:stretch>
        </p:blipFill>
        <p:spPr bwMode="auto">
          <a:xfrm>
            <a:off x="7467600" y="381000"/>
            <a:ext cx="1281113" cy="1086692"/>
          </a:xfrm>
          <a:prstGeom prst="rect">
            <a:avLst/>
          </a:prstGeom>
          <a:noFill/>
        </p:spPr>
      </p:pic>
      <p:grpSp>
        <p:nvGrpSpPr>
          <p:cNvPr id="22" name="Group 21"/>
          <p:cNvGrpSpPr/>
          <p:nvPr userDrawn="1"/>
        </p:nvGrpSpPr>
        <p:grpSpPr>
          <a:xfrm>
            <a:off x="115911" y="6108879"/>
            <a:ext cx="2843010" cy="736242"/>
            <a:chOff x="-227526" y="6121758"/>
            <a:chExt cx="3070536" cy="736242"/>
          </a:xfrm>
        </p:grpSpPr>
        <p:sp>
          <p:nvSpPr>
            <p:cNvPr id="16" name="Rectangle 15"/>
            <p:cNvSpPr txBox="1">
              <a:spLocks noChangeArrowheads="1"/>
            </p:cNvSpPr>
            <p:nvPr userDrawn="1"/>
          </p:nvSpPr>
          <p:spPr bwMode="auto">
            <a:xfrm>
              <a:off x="-216795" y="6121758"/>
              <a:ext cx="3059805" cy="479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2075" tIns="46038" rIns="92075" bIns="46038" numCol="1" anchor="ctr" anchorCtr="0" compatLnSpc="1">
              <a:prstTxWarp prst="textNoShape">
                <a:avLst/>
              </a:prstTxWarp>
            </a:bodyPr>
            <a:lstStyle>
              <a:lvl1pPr algn="r">
                <a:defRPr b="1" baseline="0">
                  <a:cs typeface="B Jalal" pitchFamily="2" charset="-78"/>
                </a:defRPr>
              </a:lvl1pPr>
            </a:lstStyle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B Yekan" pitchFamily="2" charset="-78"/>
                </a:rPr>
                <a:t>سیستم جامع آموزش فناوری نانو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endParaRPr>
            </a:p>
          </p:txBody>
        </p:sp>
        <p:sp>
          <p:nvSpPr>
            <p:cNvPr id="18" name="Rectangle 15"/>
            <p:cNvSpPr txBox="1">
              <a:spLocks noChangeArrowheads="1"/>
            </p:cNvSpPr>
            <p:nvPr userDrawn="1"/>
          </p:nvSpPr>
          <p:spPr bwMode="auto">
            <a:xfrm>
              <a:off x="-227526" y="6378031"/>
              <a:ext cx="3059805" cy="479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2075" tIns="46038" rIns="92075" bIns="46038" numCol="1" anchor="ctr" anchorCtr="0" compatLnSpc="1">
              <a:prstTxWarp prst="textNoShape">
                <a:avLst/>
              </a:prstTxWarp>
            </a:bodyPr>
            <a:lstStyle>
              <a:lvl1pPr algn="r">
                <a:defRPr b="1" baseline="0">
                  <a:cs typeface="B Jalal" pitchFamily="2" charset="-78"/>
                </a:defRPr>
              </a:lvl1pPr>
            </a:lstStyle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00" cap="none" spc="110" normalizeH="0" baseline="0" noProof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ITC Avant Garde Gothic" pitchFamily="34" charset="0"/>
                  <a:ea typeface="+mj-ea"/>
                  <a:cs typeface="B Yekan" pitchFamily="2" charset="-78"/>
                </a:rPr>
                <a:t>http://edu.nano.ir</a:t>
              </a:r>
            </a:p>
          </p:txBody>
        </p:sp>
      </p:grpSp>
      <p:cxnSp>
        <p:nvCxnSpPr>
          <p:cNvPr id="20" name="Straight Connector 19"/>
          <p:cNvCxnSpPr/>
          <p:nvPr userDrawn="1"/>
        </p:nvCxnSpPr>
        <p:spPr bwMode="auto">
          <a:xfrm rot="5400000">
            <a:off x="2719053" y="6514026"/>
            <a:ext cx="533400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1" name="Straight Connector 20"/>
          <p:cNvCxnSpPr/>
          <p:nvPr userDrawn="1"/>
        </p:nvCxnSpPr>
        <p:spPr bwMode="auto">
          <a:xfrm rot="5400000">
            <a:off x="-37306" y="6514026"/>
            <a:ext cx="533400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4" name="Rectangle 15"/>
          <p:cNvSpPr txBox="1">
            <a:spLocks noChangeArrowheads="1"/>
          </p:cNvSpPr>
          <p:nvPr userDrawn="1"/>
        </p:nvSpPr>
        <p:spPr bwMode="auto">
          <a:xfrm>
            <a:off x="6428706" y="6364311"/>
            <a:ext cx="2452074" cy="40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b="1" baseline="0">
                <a:cs typeface="B Jalal" pitchFamily="2" charset="-78"/>
              </a:defRPr>
            </a:lvl1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ستاد ویژه توسعه فناوری نانو</a:t>
            </a:r>
            <a:endParaRPr kumimoji="0" lang="en-US" sz="165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j-lt"/>
              <a:ea typeface="+mj-ea"/>
              <a:cs typeface="B Yekan" pitchFamily="2" charset="-78"/>
            </a:endParaRPr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0" y="2704544"/>
            <a:ext cx="9144000" cy="1156648"/>
            <a:chOff x="0" y="1981200"/>
            <a:chExt cx="9144000" cy="1156648"/>
          </a:xfrm>
          <a:solidFill>
            <a:schemeClr val="bg2">
              <a:lumMod val="50000"/>
            </a:schemeClr>
          </a:solidFill>
        </p:grpSpPr>
        <p:sp>
          <p:nvSpPr>
            <p:cNvPr id="30" name="Rectangle 29"/>
            <p:cNvSpPr>
              <a:spLocks noChangeArrowheads="1"/>
            </p:cNvSpPr>
            <p:nvPr userDrawn="1"/>
          </p:nvSpPr>
          <p:spPr bwMode="auto">
            <a:xfrm>
              <a:off x="0" y="1981200"/>
              <a:ext cx="9144000" cy="1143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2" name="Freeform 31"/>
            <p:cNvSpPr>
              <a:spLocks noChangeArrowheads="1"/>
            </p:cNvSpPr>
            <p:nvPr userDrawn="1"/>
          </p:nvSpPr>
          <p:spPr bwMode="auto">
            <a:xfrm flipH="1">
              <a:off x="8947482" y="1981200"/>
              <a:ext cx="196518" cy="1156648"/>
            </a:xfrm>
            <a:custGeom>
              <a:avLst/>
              <a:gdLst>
                <a:gd name="connsiteX0" fmla="*/ 0 w 2"/>
                <a:gd name="connsiteY0" fmla="*/ 1 h 2"/>
                <a:gd name="connsiteX1" fmla="*/ 1 w 2"/>
                <a:gd name="connsiteY1" fmla="*/ 0 h 2"/>
                <a:gd name="connsiteX2" fmla="*/ 2 w 2"/>
                <a:gd name="connsiteY2" fmla="*/ 1 h 2"/>
                <a:gd name="connsiteX3" fmla="*/ 1 w 2"/>
                <a:gd name="connsiteY3" fmla="*/ 2 h 2"/>
                <a:gd name="connsiteX4" fmla="*/ 0 w 2"/>
                <a:gd name="connsiteY4" fmla="*/ 1 h 2"/>
                <a:gd name="connsiteX0" fmla="*/ 0 w 1"/>
                <a:gd name="connsiteY0" fmla="*/ 1 h 2"/>
                <a:gd name="connsiteX1" fmla="*/ 0 w 1"/>
                <a:gd name="connsiteY1" fmla="*/ 0 h 2"/>
                <a:gd name="connsiteX2" fmla="*/ 1 w 1"/>
                <a:gd name="connsiteY2" fmla="*/ 1 h 2"/>
                <a:gd name="connsiteX3" fmla="*/ 0 w 1"/>
                <a:gd name="connsiteY3" fmla="*/ 2 h 2"/>
                <a:gd name="connsiteX4" fmla="*/ 0 w 1"/>
                <a:gd name="connsiteY4" fmla="*/ 1 h 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" h="2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33" name="Rectangle 1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57200" y="2780744"/>
            <a:ext cx="8305800" cy="990600"/>
          </a:xfrm>
        </p:spPr>
        <p:txBody>
          <a:bodyPr anchorCtr="0"/>
          <a:lstStyle>
            <a:lvl1pPr algn="r">
              <a:defRPr baseline="0">
                <a:solidFill>
                  <a:schemeClr val="bg1">
                    <a:lumMod val="95000"/>
                  </a:schemeClr>
                </a:solidFill>
                <a:cs typeface="B Jalal" pitchFamily="2" charset="-78"/>
              </a:defRPr>
            </a:lvl1pPr>
          </a:lstStyle>
          <a:p>
            <a:r>
              <a:rPr lang="fa-IR" dirty="0" smtClean="0"/>
              <a:t>عنوان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cs typeface="B Jalal" pitchFamily="2" charset="-78"/>
              </a:defRPr>
            </a:lvl1pPr>
          </a:lstStyle>
          <a:p>
            <a:r>
              <a:rPr lang="fa-IR" dirty="0" smtClean="0"/>
              <a:t>عنوان اسلاید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051332"/>
            <a:ext cx="533400" cy="457200"/>
          </a:xfrm>
        </p:spPr>
        <p:txBody>
          <a:bodyPr/>
          <a:lstStyle>
            <a:lvl1pPr algn="ctr" rtl="1">
              <a:defRPr>
                <a:cs typeface="B Yekan" pitchFamily="2" charset="-78"/>
              </a:defRPr>
            </a:lvl1pPr>
          </a:lstStyle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524000"/>
            <a:ext cx="8077200" cy="4953000"/>
          </a:xfrm>
        </p:spPr>
        <p:txBody>
          <a:bodyPr/>
          <a:lstStyle>
            <a:lvl1pPr algn="just">
              <a:defRPr sz="2000">
                <a:solidFill>
                  <a:schemeClr val="accent1">
                    <a:lumMod val="25000"/>
                  </a:schemeClr>
                </a:solidFill>
                <a:cs typeface="B Yekan" pitchFamily="2" charset="-78"/>
              </a:defRPr>
            </a:lvl1pPr>
            <a:lvl2pPr algn="just">
              <a:defRPr sz="2000">
                <a:solidFill>
                  <a:schemeClr val="accent1">
                    <a:lumMod val="50000"/>
                  </a:schemeClr>
                </a:solidFill>
                <a:cs typeface="B Yekan" pitchFamily="2" charset="-78"/>
              </a:defRPr>
            </a:lvl2pPr>
            <a:lvl3pPr algn="just">
              <a:defRPr sz="2000">
                <a:solidFill>
                  <a:schemeClr val="accent1">
                    <a:lumMod val="50000"/>
                  </a:schemeClr>
                </a:solidFill>
                <a:cs typeface="B Yekan" pitchFamily="2" charset="-78"/>
              </a:defRPr>
            </a:lvl3pPr>
            <a:lvl4pPr algn="just">
              <a:defRPr sz="2000">
                <a:solidFill>
                  <a:schemeClr val="accent1">
                    <a:lumMod val="50000"/>
                  </a:schemeClr>
                </a:solidFill>
                <a:cs typeface="B Yekan" pitchFamily="2" charset="-78"/>
              </a:defRPr>
            </a:lvl4pPr>
            <a:lvl5pPr algn="just">
              <a:defRPr sz="2000">
                <a:solidFill>
                  <a:schemeClr val="accent1">
                    <a:lumMod val="50000"/>
                  </a:schemeClr>
                </a:solidFill>
                <a:cs typeface="B Yekan" pitchFamily="2" charset="-78"/>
              </a:defRPr>
            </a:lvl5pPr>
          </a:lstStyle>
          <a:p>
            <a:pPr lvl="0"/>
            <a:r>
              <a:rPr lang="fa-IR" dirty="0" smtClean="0"/>
              <a:t>متن</a:t>
            </a:r>
            <a:endParaRPr lang="en-US" dirty="0" smtClean="0"/>
          </a:p>
          <a:p>
            <a:pPr lvl="1"/>
            <a:r>
              <a:rPr lang="fa-IR" dirty="0" smtClean="0"/>
              <a:t>متن</a:t>
            </a:r>
            <a:endParaRPr lang="en-US" dirty="0" smtClean="0"/>
          </a:p>
          <a:p>
            <a:pPr lvl="2"/>
            <a:r>
              <a:rPr lang="fa-IR" dirty="0" smtClean="0"/>
              <a:t>متن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19100" y="1498600"/>
            <a:ext cx="7779448" cy="4862155"/>
          </a:xfrm>
          <a:solidFill>
            <a:schemeClr val="bg1"/>
          </a:solidFill>
          <a:ln w="76200">
            <a:solidFill>
              <a:srgbClr val="9FE6FF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>
            <a:lvl1pPr>
              <a:buNone/>
              <a:defRPr baseline="0"/>
            </a:lvl1pPr>
          </a:lstStyle>
          <a:p>
            <a:r>
              <a:rPr lang="fa-IR" dirty="0" smtClean="0"/>
              <a:t>تصویر یا نمودار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US" sz="3600" b="1" baseline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+mj-ea"/>
                <a:cs typeface="B Jalal" pitchFamily="2" charset="-78"/>
              </a:defRPr>
            </a:lvl1pPr>
          </a:lstStyle>
          <a:p>
            <a:r>
              <a:rPr lang="fa-IR" dirty="0" smtClean="0"/>
              <a:t>عنوان شکل یا تصویر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051332"/>
            <a:ext cx="533400" cy="457200"/>
          </a:xfrm>
        </p:spPr>
        <p:txBody>
          <a:bodyPr/>
          <a:lstStyle>
            <a:lvl1pPr algn="ctr" rtl="1">
              <a:defRPr>
                <a:cs typeface="B Yekan" pitchFamily="2" charset="-78"/>
              </a:defRPr>
            </a:lvl1pPr>
          </a:lstStyle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lang="en-US" sz="3600" b="1" baseline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+mj-ea"/>
                <a:cs typeface="B Jalal" pitchFamily="2" charset="-78"/>
              </a:defRPr>
            </a:lvl1pPr>
          </a:lstStyle>
          <a:p>
            <a:r>
              <a:rPr lang="fa-IR" dirty="0" smtClean="0"/>
              <a:t>عنوان ویدیو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051332"/>
            <a:ext cx="533400" cy="457200"/>
          </a:xfrm>
        </p:spPr>
        <p:txBody>
          <a:bodyPr/>
          <a:lstStyle>
            <a:lvl1pPr algn="ctr" rtl="1">
              <a:defRPr>
                <a:cs typeface="B Yekan" pitchFamily="2" charset="-78"/>
              </a:defRPr>
            </a:lvl1pPr>
          </a:lstStyle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1" hasCustomPrompt="1"/>
          </p:nvPr>
        </p:nvSpPr>
        <p:spPr>
          <a:xfrm>
            <a:off x="277504" y="1600200"/>
            <a:ext cx="8046720" cy="4800600"/>
          </a:xfrm>
        </p:spPr>
        <p:txBody>
          <a:bodyPr/>
          <a:lstStyle>
            <a:lvl1pPr>
              <a:buNone/>
              <a:defRPr baseline="0"/>
            </a:lvl1pPr>
          </a:lstStyle>
          <a:p>
            <a:r>
              <a:rPr lang="fa-IR" dirty="0" smtClean="0"/>
              <a:t>فایل ویدیویی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lang="en-US" sz="3600" b="1" baseline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+mj-ea"/>
                <a:cs typeface="B Jalal" pitchFamily="2" charset="-78"/>
              </a:defRPr>
            </a:lvl1pPr>
          </a:lstStyle>
          <a:p>
            <a:r>
              <a:rPr lang="fa-IR" dirty="0" smtClean="0"/>
              <a:t>عنوان نمودار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051332"/>
            <a:ext cx="533400" cy="457200"/>
          </a:xfrm>
        </p:spPr>
        <p:txBody>
          <a:bodyPr/>
          <a:lstStyle>
            <a:lvl1pPr algn="ctr" rtl="1">
              <a:defRPr>
                <a:cs typeface="B Yekan" pitchFamily="2" charset="-78"/>
              </a:defRPr>
            </a:lvl1pPr>
          </a:lstStyle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hart Placeholder 5"/>
          <p:cNvSpPr>
            <a:spLocks noGrp="1"/>
          </p:cNvSpPr>
          <p:nvPr>
            <p:ph type="chart" sz="quarter" idx="12" hasCustomPrompt="1"/>
          </p:nvPr>
        </p:nvSpPr>
        <p:spPr>
          <a:xfrm>
            <a:off x="304800" y="1524000"/>
            <a:ext cx="8001000" cy="4953000"/>
          </a:xfrm>
          <a:noFill/>
        </p:spPr>
        <p:txBody>
          <a:bodyPr/>
          <a:lstStyle/>
          <a:p>
            <a:r>
              <a:rPr lang="fa-IR" dirty="0" smtClean="0"/>
              <a:t>نمودار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lang="en-US" sz="3600" b="1" baseline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+mj-ea"/>
                <a:cs typeface="B Jalal" pitchFamily="2" charset="-78"/>
              </a:defRPr>
            </a:lvl1pPr>
          </a:lstStyle>
          <a:p>
            <a:r>
              <a:rPr lang="fa-IR" dirty="0" smtClean="0"/>
              <a:t>عنوان جدول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051332"/>
            <a:ext cx="533400" cy="457200"/>
          </a:xfrm>
        </p:spPr>
        <p:txBody>
          <a:bodyPr/>
          <a:lstStyle>
            <a:lvl1pPr algn="ctr" rtl="1">
              <a:defRPr>
                <a:cs typeface="B Yekan" pitchFamily="2" charset="-78"/>
              </a:defRPr>
            </a:lvl1pPr>
          </a:lstStyle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able Placeholder 10"/>
          <p:cNvSpPr>
            <a:spLocks noGrp="1"/>
          </p:cNvSpPr>
          <p:nvPr>
            <p:ph type="tbl" sz="quarter" idx="13" hasCustomPrompt="1"/>
          </p:nvPr>
        </p:nvSpPr>
        <p:spPr>
          <a:xfrm>
            <a:off x="304800" y="1600200"/>
            <a:ext cx="8001000" cy="4876800"/>
          </a:xfrm>
        </p:spPr>
        <p:txBody>
          <a:bodyPr/>
          <a:lstStyle/>
          <a:p>
            <a:r>
              <a:rPr lang="fa-IR" dirty="0" smtClean="0"/>
              <a:t>جدول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adi\Desktop\sriped-BG.jpg"/>
          <p:cNvPicPr>
            <a:picLocks noChangeAspect="1" noChangeArrowheads="1"/>
          </p:cNvPicPr>
          <p:nvPr userDrawn="1"/>
        </p:nvPicPr>
        <p:blipFill>
          <a:blip r:embed="rId2"/>
          <a:srcRect l="15573" r="36511" b="76042"/>
          <a:stretch>
            <a:fillRect/>
          </a:stretch>
        </p:blipFill>
        <p:spPr bwMode="auto">
          <a:xfrm>
            <a:off x="0" y="3810000"/>
            <a:ext cx="9144000" cy="3048000"/>
          </a:xfrm>
          <a:prstGeom prst="rect">
            <a:avLst/>
          </a:prstGeom>
          <a:noFill/>
        </p:spPr>
      </p:pic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5257800"/>
          </a:xfrm>
          <a:prstGeom prst="rect">
            <a:avLst/>
          </a:prstGeom>
          <a:solidFill>
            <a:srgbClr val="EC6E0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292100" y="5829300"/>
            <a:ext cx="3048000" cy="990600"/>
            <a:chOff x="152400" y="5867400"/>
            <a:chExt cx="3048000" cy="990600"/>
          </a:xfrm>
        </p:grpSpPr>
        <p:sp>
          <p:nvSpPr>
            <p:cNvPr id="17" name="Rounded Rectangle 16"/>
            <p:cNvSpPr/>
            <p:nvPr userDrawn="1"/>
          </p:nvSpPr>
          <p:spPr bwMode="auto">
            <a:xfrm>
              <a:off x="152400" y="6223000"/>
              <a:ext cx="3048000" cy="381000"/>
            </a:xfrm>
            <a:prstGeom prst="roundRect">
              <a:avLst/>
            </a:prstGeom>
            <a:solidFill>
              <a:schemeClr val="accent1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B Lotus" pitchFamily="2" charset="-78"/>
              </a:endParaRPr>
            </a:p>
          </p:txBody>
        </p:sp>
        <p:sp>
          <p:nvSpPr>
            <p:cNvPr id="18" name="Rectangle 15"/>
            <p:cNvSpPr txBox="1">
              <a:spLocks noChangeArrowheads="1"/>
            </p:cNvSpPr>
            <p:nvPr userDrawn="1"/>
          </p:nvSpPr>
          <p:spPr bwMode="auto">
            <a:xfrm>
              <a:off x="1066800" y="6172200"/>
              <a:ext cx="1905000" cy="479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2075" tIns="46038" rIns="92075" bIns="46038" numCol="1" anchor="ctr" anchorCtr="0" compatLnSpc="1">
              <a:prstTxWarp prst="textNoShape">
                <a:avLst/>
              </a:prstTxWarp>
            </a:bodyPr>
            <a:lstStyle>
              <a:lvl1pPr algn="r">
                <a:defRPr b="1" baseline="0">
                  <a:cs typeface="B Jalal" pitchFamily="2" charset="-78"/>
                </a:defRPr>
              </a:lvl1pPr>
            </a:lstStyle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00" cap="none" spc="110" normalizeH="0" baseline="0" noProof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ITC Avant Garde Gothic" pitchFamily="34" charset="0"/>
                  <a:ea typeface="+mj-ea"/>
                  <a:cs typeface="B Yekan" pitchFamily="2" charset="-78"/>
                </a:rPr>
                <a:t>Edu@nano.ir</a:t>
              </a:r>
            </a:p>
          </p:txBody>
        </p:sp>
        <p:pic>
          <p:nvPicPr>
            <p:cNvPr id="15" name="Picture 2" descr="E:\Web &amp; Graphic\Graphic\Icons\PNG\128x128\envelope.png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" y="5867400"/>
              <a:ext cx="990600" cy="990600"/>
            </a:xfrm>
            <a:prstGeom prst="rect">
              <a:avLst/>
            </a:prstGeom>
            <a:noFill/>
          </p:spPr>
        </p:pic>
      </p:grpSp>
      <p:grpSp>
        <p:nvGrpSpPr>
          <p:cNvPr id="40" name="Group 39"/>
          <p:cNvGrpSpPr/>
          <p:nvPr userDrawn="1"/>
        </p:nvGrpSpPr>
        <p:grpSpPr>
          <a:xfrm>
            <a:off x="0" y="4737100"/>
            <a:ext cx="9144000" cy="479969"/>
            <a:chOff x="0" y="4762500"/>
            <a:chExt cx="9144000" cy="479969"/>
          </a:xfrm>
        </p:grpSpPr>
        <p:sp>
          <p:nvSpPr>
            <p:cNvPr id="23" name="Rectangle 15"/>
            <p:cNvSpPr txBox="1">
              <a:spLocks noChangeArrowheads="1"/>
            </p:cNvSpPr>
            <p:nvPr userDrawn="1"/>
          </p:nvSpPr>
          <p:spPr bwMode="auto">
            <a:xfrm>
              <a:off x="7581900" y="4762500"/>
              <a:ext cx="762000" cy="479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2075" tIns="46038" rIns="92075" bIns="46038" numCol="1" anchor="ctr" anchorCtr="0" compatLnSpc="1">
              <a:prstTxWarp prst="textNoShape">
                <a:avLst/>
              </a:prstTxWarp>
            </a:bodyPr>
            <a:lstStyle>
              <a:lvl1pPr algn="r">
                <a:defRPr b="1" baseline="0">
                  <a:cs typeface="B Jalal" pitchFamily="2" charset="-78"/>
                </a:defRPr>
              </a:lvl1pPr>
            </a:lstStyle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0" i="0" u="none" strike="noStrike" kern="100" cap="none" spc="11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TC Avant Garde Gothic" pitchFamily="34" charset="0"/>
                  <a:ea typeface="+mj-ea"/>
                  <a:cs typeface="B Yekan" pitchFamily="2" charset="-78"/>
                </a:rPr>
                <a:t>پایان</a:t>
              </a:r>
              <a:endParaRPr kumimoji="0" lang="en-US" sz="2000" b="0" i="0" u="none" strike="noStrike" kern="100" cap="none" spc="1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B Yekan" pitchFamily="2" charset="-78"/>
              </a:endParaRPr>
            </a:p>
          </p:txBody>
        </p:sp>
        <p:cxnSp>
          <p:nvCxnSpPr>
            <p:cNvPr id="29" name="Straight Connector 28"/>
            <p:cNvCxnSpPr/>
            <p:nvPr userDrawn="1"/>
          </p:nvCxnSpPr>
          <p:spPr bwMode="auto">
            <a:xfrm>
              <a:off x="0" y="5041106"/>
              <a:ext cx="7620000" cy="1588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4" name="Straight Connector 33"/>
            <p:cNvCxnSpPr/>
            <p:nvPr userDrawn="1"/>
          </p:nvCxnSpPr>
          <p:spPr bwMode="auto">
            <a:xfrm>
              <a:off x="8321040" y="5041106"/>
              <a:ext cx="822960" cy="1588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8" name="Straight Connector 37"/>
            <p:cNvCxnSpPr/>
            <p:nvPr userDrawn="1"/>
          </p:nvCxnSpPr>
          <p:spPr bwMode="auto">
            <a:xfrm rot="5400000">
              <a:off x="7506494" y="5041106"/>
              <a:ext cx="228600" cy="1588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9" name="Straight Connector 38"/>
            <p:cNvCxnSpPr/>
            <p:nvPr userDrawn="1"/>
          </p:nvCxnSpPr>
          <p:spPr bwMode="auto">
            <a:xfrm rot="5400000">
              <a:off x="8192294" y="5041106"/>
              <a:ext cx="228600" cy="1588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61" name="Group 60"/>
          <p:cNvGrpSpPr/>
          <p:nvPr userDrawn="1"/>
        </p:nvGrpSpPr>
        <p:grpSpPr>
          <a:xfrm>
            <a:off x="-1028701" y="457200"/>
            <a:ext cx="10797075" cy="3897255"/>
            <a:chOff x="-1028701" y="457200"/>
            <a:chExt cx="10797075" cy="3897255"/>
          </a:xfrm>
        </p:grpSpPr>
        <p:sp>
          <p:nvSpPr>
            <p:cNvPr id="57" name="Chord 56"/>
            <p:cNvSpPr/>
            <p:nvPr userDrawn="1"/>
          </p:nvSpPr>
          <p:spPr bwMode="auto">
            <a:xfrm rot="12754782">
              <a:off x="-1028701" y="2297055"/>
              <a:ext cx="2057400" cy="2057400"/>
            </a:xfrm>
            <a:prstGeom prst="chord">
              <a:avLst>
                <a:gd name="adj1" fmla="val 3392562"/>
                <a:gd name="adj2" fmla="val 14273024"/>
              </a:avLst>
            </a:prstGeom>
            <a:solidFill>
              <a:srgbClr val="F78009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B Lotus" pitchFamily="2" charset="-78"/>
              </a:endParaRPr>
            </a:p>
          </p:txBody>
        </p:sp>
        <p:grpSp>
          <p:nvGrpSpPr>
            <p:cNvPr id="60" name="Group 59"/>
            <p:cNvGrpSpPr/>
            <p:nvPr userDrawn="1"/>
          </p:nvGrpSpPr>
          <p:grpSpPr>
            <a:xfrm>
              <a:off x="422611" y="457200"/>
              <a:ext cx="9345763" cy="3429000"/>
              <a:chOff x="422611" y="457200"/>
              <a:chExt cx="9345763" cy="3429000"/>
            </a:xfrm>
          </p:grpSpPr>
          <p:sp>
            <p:nvSpPr>
              <p:cNvPr id="41" name="Oval 40"/>
              <p:cNvSpPr/>
              <p:nvPr userDrawn="1"/>
            </p:nvSpPr>
            <p:spPr bwMode="auto">
              <a:xfrm>
                <a:off x="533400" y="457200"/>
                <a:ext cx="1600200" cy="1600200"/>
              </a:xfrm>
              <a:prstGeom prst="ellipse">
                <a:avLst/>
              </a:prstGeom>
              <a:solidFill>
                <a:srgbClr val="F78009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B Lotus" pitchFamily="2" charset="-78"/>
                </a:endParaRPr>
              </a:p>
            </p:txBody>
          </p:sp>
          <p:sp>
            <p:nvSpPr>
              <p:cNvPr id="42" name="Oval 41"/>
              <p:cNvSpPr/>
              <p:nvPr userDrawn="1"/>
            </p:nvSpPr>
            <p:spPr bwMode="auto">
              <a:xfrm>
                <a:off x="2362200" y="1600200"/>
                <a:ext cx="1295400" cy="1295400"/>
              </a:xfrm>
              <a:prstGeom prst="ellipse">
                <a:avLst/>
              </a:prstGeom>
              <a:solidFill>
                <a:srgbClr val="F78009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B Lotus" pitchFamily="2" charset="-78"/>
                </a:endParaRPr>
              </a:p>
            </p:txBody>
          </p:sp>
          <p:sp>
            <p:nvSpPr>
              <p:cNvPr id="43" name="Oval 42"/>
              <p:cNvSpPr/>
              <p:nvPr userDrawn="1"/>
            </p:nvSpPr>
            <p:spPr bwMode="auto">
              <a:xfrm>
                <a:off x="3810000" y="838200"/>
                <a:ext cx="1295400" cy="1295400"/>
              </a:xfrm>
              <a:prstGeom prst="ellipse">
                <a:avLst/>
              </a:prstGeom>
              <a:solidFill>
                <a:srgbClr val="F78009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B Lotus" pitchFamily="2" charset="-78"/>
                </a:endParaRPr>
              </a:p>
            </p:txBody>
          </p:sp>
          <p:sp>
            <p:nvSpPr>
              <p:cNvPr id="44" name="Oval 43"/>
              <p:cNvSpPr/>
              <p:nvPr userDrawn="1"/>
            </p:nvSpPr>
            <p:spPr bwMode="auto">
              <a:xfrm>
                <a:off x="5181600" y="3048000"/>
                <a:ext cx="838200" cy="838200"/>
              </a:xfrm>
              <a:prstGeom prst="ellipse">
                <a:avLst/>
              </a:prstGeom>
              <a:solidFill>
                <a:srgbClr val="F78009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B Lotus" pitchFamily="2" charset="-78"/>
                </a:endParaRPr>
              </a:p>
            </p:txBody>
          </p:sp>
          <p:sp>
            <p:nvSpPr>
              <p:cNvPr id="45" name="Oval 44"/>
              <p:cNvSpPr/>
              <p:nvPr userDrawn="1"/>
            </p:nvSpPr>
            <p:spPr bwMode="auto">
              <a:xfrm>
                <a:off x="6172200" y="685800"/>
                <a:ext cx="1295400" cy="1295400"/>
              </a:xfrm>
              <a:prstGeom prst="ellipse">
                <a:avLst/>
              </a:prstGeom>
              <a:solidFill>
                <a:srgbClr val="F78009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B Lotus" pitchFamily="2" charset="-78"/>
                </a:endParaRPr>
              </a:p>
            </p:txBody>
          </p:sp>
          <p:sp>
            <p:nvSpPr>
              <p:cNvPr id="46" name="Oval 45"/>
              <p:cNvSpPr/>
              <p:nvPr userDrawn="1"/>
            </p:nvSpPr>
            <p:spPr bwMode="auto">
              <a:xfrm>
                <a:off x="7315200" y="2057400"/>
                <a:ext cx="1295400" cy="1295400"/>
              </a:xfrm>
              <a:prstGeom prst="ellipse">
                <a:avLst/>
              </a:prstGeom>
              <a:solidFill>
                <a:srgbClr val="F78009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B Lotus" pitchFamily="2" charset="-78"/>
                </a:endParaRPr>
              </a:p>
            </p:txBody>
          </p:sp>
          <p:sp>
            <p:nvSpPr>
              <p:cNvPr id="49" name="Trapezoid 48"/>
              <p:cNvSpPr/>
              <p:nvPr userDrawn="1"/>
            </p:nvSpPr>
            <p:spPr bwMode="auto">
              <a:xfrm rot="2376275">
                <a:off x="422611" y="1636688"/>
                <a:ext cx="428763" cy="1222422"/>
              </a:xfrm>
              <a:prstGeom prst="trapezoid">
                <a:avLst/>
              </a:prstGeom>
              <a:solidFill>
                <a:srgbClr val="F78009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B Lotus" pitchFamily="2" charset="-78"/>
                </a:endParaRPr>
              </a:p>
            </p:txBody>
          </p:sp>
          <p:sp>
            <p:nvSpPr>
              <p:cNvPr id="50" name="Trapezoid 49"/>
              <p:cNvSpPr/>
              <p:nvPr userDrawn="1"/>
            </p:nvSpPr>
            <p:spPr bwMode="auto">
              <a:xfrm rot="7229257">
                <a:off x="2279976" y="1194468"/>
                <a:ext cx="287740" cy="1222422"/>
              </a:xfrm>
              <a:prstGeom prst="trapezoid">
                <a:avLst/>
              </a:prstGeom>
              <a:solidFill>
                <a:srgbClr val="F78009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B Lotus" pitchFamily="2" charset="-78"/>
                </a:endParaRPr>
              </a:p>
            </p:txBody>
          </p:sp>
          <p:sp>
            <p:nvSpPr>
              <p:cNvPr id="51" name="Trapezoid 50"/>
              <p:cNvSpPr/>
              <p:nvPr userDrawn="1"/>
            </p:nvSpPr>
            <p:spPr bwMode="auto">
              <a:xfrm rot="3582755" flipH="1">
                <a:off x="3611307" y="1263622"/>
                <a:ext cx="267653" cy="1200967"/>
              </a:xfrm>
              <a:prstGeom prst="trapezoid">
                <a:avLst/>
              </a:prstGeom>
              <a:solidFill>
                <a:srgbClr val="F78009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B Lotus" pitchFamily="2" charset="-78"/>
                </a:endParaRPr>
              </a:p>
            </p:txBody>
          </p:sp>
          <p:sp>
            <p:nvSpPr>
              <p:cNvPr id="52" name="Trapezoid 51"/>
              <p:cNvSpPr/>
              <p:nvPr userDrawn="1"/>
            </p:nvSpPr>
            <p:spPr bwMode="auto">
              <a:xfrm rot="9008627" flipH="1">
                <a:off x="4866969" y="1318001"/>
                <a:ext cx="371883" cy="2202571"/>
              </a:xfrm>
              <a:prstGeom prst="trapezoid">
                <a:avLst>
                  <a:gd name="adj" fmla="val 31630"/>
                </a:avLst>
              </a:prstGeom>
              <a:solidFill>
                <a:srgbClr val="F78009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B Lotus" pitchFamily="2" charset="-78"/>
                </a:endParaRPr>
              </a:p>
            </p:txBody>
          </p:sp>
          <p:sp>
            <p:nvSpPr>
              <p:cNvPr id="53" name="Trapezoid 52"/>
              <p:cNvSpPr/>
              <p:nvPr userDrawn="1"/>
            </p:nvSpPr>
            <p:spPr bwMode="auto">
              <a:xfrm rot="12494284" flipH="1">
                <a:off x="6044779" y="1331631"/>
                <a:ext cx="371883" cy="2202571"/>
              </a:xfrm>
              <a:prstGeom prst="trapezoid">
                <a:avLst>
                  <a:gd name="adj" fmla="val 31630"/>
                </a:avLst>
              </a:prstGeom>
              <a:solidFill>
                <a:srgbClr val="F78009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B Lotus" pitchFamily="2" charset="-78"/>
                </a:endParaRPr>
              </a:p>
            </p:txBody>
          </p:sp>
          <p:sp>
            <p:nvSpPr>
              <p:cNvPr id="54" name="Trapezoid 53"/>
              <p:cNvSpPr/>
              <p:nvPr userDrawn="1"/>
            </p:nvSpPr>
            <p:spPr bwMode="auto">
              <a:xfrm rot="19415796" flipH="1">
                <a:off x="7174443" y="977266"/>
                <a:ext cx="371883" cy="2202571"/>
              </a:xfrm>
              <a:prstGeom prst="trapezoid">
                <a:avLst>
                  <a:gd name="adj" fmla="val 31630"/>
                </a:avLst>
              </a:prstGeom>
              <a:solidFill>
                <a:srgbClr val="F78009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B Lotus" pitchFamily="2" charset="-78"/>
                </a:endParaRPr>
              </a:p>
            </p:txBody>
          </p:sp>
          <p:sp>
            <p:nvSpPr>
              <p:cNvPr id="55" name="Trapezoid 54"/>
              <p:cNvSpPr/>
              <p:nvPr userDrawn="1"/>
            </p:nvSpPr>
            <p:spPr bwMode="auto">
              <a:xfrm rot="2260690" flipH="1">
                <a:off x="8349920" y="1327973"/>
                <a:ext cx="371883" cy="1508363"/>
              </a:xfrm>
              <a:prstGeom prst="trapezoid">
                <a:avLst>
                  <a:gd name="adj" fmla="val 31630"/>
                </a:avLst>
              </a:prstGeom>
              <a:solidFill>
                <a:srgbClr val="F78009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B Lotus" pitchFamily="2" charset="-78"/>
                </a:endParaRPr>
              </a:p>
            </p:txBody>
          </p:sp>
          <p:sp>
            <p:nvSpPr>
              <p:cNvPr id="58" name="Chord 57"/>
              <p:cNvSpPr/>
              <p:nvPr userDrawn="1"/>
            </p:nvSpPr>
            <p:spPr bwMode="auto">
              <a:xfrm rot="1915828">
                <a:off x="8519624" y="540552"/>
                <a:ext cx="1248750" cy="1248750"/>
              </a:xfrm>
              <a:prstGeom prst="chord">
                <a:avLst>
                  <a:gd name="adj1" fmla="val 3392562"/>
                  <a:gd name="adj2" fmla="val 14273024"/>
                </a:avLst>
              </a:prstGeom>
              <a:solidFill>
                <a:srgbClr val="F78009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B Lotus" pitchFamily="2" charset="-78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EC6E0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rtl="1">
              <a:lnSpc>
                <a:spcPct val="150000"/>
              </a:lnSpc>
              <a:defRPr/>
            </a:pPr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سیستم جامع آموزش فناوری نانو</a:t>
            </a:r>
            <a:endParaRPr lang="en-US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1026" name="Picture 2" descr="C:\Users\Asadi\Desktop\sriped-BG.jpg"/>
          <p:cNvPicPr>
            <a:picLocks noChangeAspect="1" noChangeArrowheads="1"/>
          </p:cNvPicPr>
          <p:nvPr userDrawn="1"/>
        </p:nvPicPr>
        <p:blipFill>
          <a:blip r:embed="rId2"/>
          <a:srcRect l="15573" r="36511" b="76042"/>
          <a:stretch>
            <a:fillRect/>
          </a:stretch>
        </p:blipFill>
        <p:spPr bwMode="auto">
          <a:xfrm>
            <a:off x="0" y="3810000"/>
            <a:ext cx="9144000" cy="3048000"/>
          </a:xfrm>
          <a:prstGeom prst="rect">
            <a:avLst/>
          </a:prstGeom>
          <a:noFill/>
        </p:spPr>
      </p:pic>
      <p:grpSp>
        <p:nvGrpSpPr>
          <p:cNvPr id="2" name="Group 21"/>
          <p:cNvGrpSpPr/>
          <p:nvPr userDrawn="1"/>
        </p:nvGrpSpPr>
        <p:grpSpPr>
          <a:xfrm>
            <a:off x="-65810" y="6108879"/>
            <a:ext cx="3024731" cy="736242"/>
            <a:chOff x="-423788" y="6121758"/>
            <a:chExt cx="3266798" cy="736242"/>
          </a:xfrm>
        </p:grpSpPr>
        <p:sp>
          <p:nvSpPr>
            <p:cNvPr id="16" name="Rectangle 15"/>
            <p:cNvSpPr txBox="1">
              <a:spLocks noChangeArrowheads="1"/>
            </p:cNvSpPr>
            <p:nvPr userDrawn="1"/>
          </p:nvSpPr>
          <p:spPr bwMode="auto">
            <a:xfrm>
              <a:off x="-216795" y="6121758"/>
              <a:ext cx="3059805" cy="479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2075" tIns="46038" rIns="92075" bIns="46038" numCol="1" anchor="ctr" anchorCtr="0" compatLnSpc="1">
              <a:prstTxWarp prst="textNoShape">
                <a:avLst/>
              </a:prstTxWarp>
            </a:bodyPr>
            <a:lstStyle>
              <a:lvl1pPr algn="r">
                <a:defRPr b="1" baseline="0">
                  <a:cs typeface="B Jalal" pitchFamily="2" charset="-78"/>
                </a:defRPr>
              </a:lvl1pPr>
            </a:lstStyle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B Yekan" pitchFamily="2" charset="-78"/>
                </a:rPr>
                <a:t>سیستم جامع آموزش فناوری نانو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endParaRPr>
            </a:p>
          </p:txBody>
        </p:sp>
        <p:sp>
          <p:nvSpPr>
            <p:cNvPr id="18" name="Rectangle 15"/>
            <p:cNvSpPr txBox="1">
              <a:spLocks noChangeArrowheads="1"/>
            </p:cNvSpPr>
            <p:nvPr userDrawn="1"/>
          </p:nvSpPr>
          <p:spPr bwMode="auto">
            <a:xfrm>
              <a:off x="-423788" y="6378031"/>
              <a:ext cx="3059804" cy="479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2075" tIns="46038" rIns="92075" bIns="46038" numCol="1" anchor="ctr" anchorCtr="0" compatLnSpc="1">
              <a:prstTxWarp prst="textNoShape">
                <a:avLst/>
              </a:prstTxWarp>
            </a:bodyPr>
            <a:lstStyle>
              <a:lvl1pPr algn="r">
                <a:defRPr b="1" baseline="0">
                  <a:cs typeface="B Jalal" pitchFamily="2" charset="-78"/>
                </a:defRPr>
              </a:lvl1pPr>
            </a:lstStyle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00" cap="none" spc="110" normalizeH="0" baseline="0" noProof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ITC Avant Garde Gothic" pitchFamily="34" charset="0"/>
                  <a:ea typeface="+mj-ea"/>
                  <a:cs typeface="B Yekan" pitchFamily="2" charset="-78"/>
                </a:rPr>
                <a:t>http://edu.nano.ir</a:t>
              </a:r>
            </a:p>
          </p:txBody>
        </p:sp>
      </p:grpSp>
      <p:cxnSp>
        <p:nvCxnSpPr>
          <p:cNvPr id="20" name="Straight Connector 19"/>
          <p:cNvCxnSpPr/>
          <p:nvPr userDrawn="1"/>
        </p:nvCxnSpPr>
        <p:spPr bwMode="auto">
          <a:xfrm rot="5400000">
            <a:off x="2719053" y="6514026"/>
            <a:ext cx="533400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1" name="Straight Connector 20"/>
          <p:cNvCxnSpPr/>
          <p:nvPr userDrawn="1"/>
        </p:nvCxnSpPr>
        <p:spPr bwMode="auto">
          <a:xfrm rot="5400000">
            <a:off x="-37307" y="6514026"/>
            <a:ext cx="533400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4" name="Rectangle 15"/>
          <p:cNvSpPr txBox="1">
            <a:spLocks noChangeArrowheads="1"/>
          </p:cNvSpPr>
          <p:nvPr userDrawn="1"/>
        </p:nvSpPr>
        <p:spPr bwMode="auto">
          <a:xfrm>
            <a:off x="6428705" y="6364312"/>
            <a:ext cx="2452075" cy="40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b="1" baseline="0">
                <a:cs typeface="B Jalal" pitchFamily="2" charset="-78"/>
              </a:defRPr>
            </a:lvl1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ستاد ویژه توسعه فناوری نانو</a:t>
            </a:r>
            <a:endParaRPr kumimoji="0" lang="en-US" sz="165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j-lt"/>
              <a:ea typeface="+mj-ea"/>
              <a:cs typeface="B Yekan" pitchFamily="2" charset="-78"/>
            </a:endParaRPr>
          </a:p>
        </p:txBody>
      </p:sp>
      <p:sp>
        <p:nvSpPr>
          <p:cNvPr id="30" name="Rectangle 29"/>
          <p:cNvSpPr>
            <a:spLocks noChangeArrowheads="1"/>
          </p:cNvSpPr>
          <p:nvPr userDrawn="1"/>
        </p:nvSpPr>
        <p:spPr bwMode="auto">
          <a:xfrm>
            <a:off x="0" y="914400"/>
            <a:ext cx="9144000" cy="52578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609600" y="424561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بارگذاری گردیده که به منظور کمک به یادگیری مطالب اصلی توسط کاربر و نیز روان شدن برگزاری کارگاه ها و سمینارهای آموزشی، طراحی شده که در اختیار علاقه مندان قرار گرفته است. استفاده از این فایل ها ضمن کمک به یادگیری بهتر مخاطبان، برگزاری سمینارها و کارگاه های تخصصی را برای نهادهای ترویجی آسانتر خواهد نمود.</a:t>
            </a:r>
            <a:endParaRPr lang="en-US" sz="24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50" name="TextBox 49"/>
          <p:cNvSpPr txBox="1"/>
          <p:nvPr userDrawn="1"/>
        </p:nvSpPr>
        <p:spPr>
          <a:xfrm>
            <a:off x="609600" y="3024966"/>
            <a:ext cx="82296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chemeClr val="bg1"/>
                </a:solidFill>
                <a:cs typeface="B Titr" pitchFamily="2" charset="-78"/>
              </a:rPr>
              <a:t>دوره؛کاربردهای</a:t>
            </a:r>
            <a:r>
              <a:rPr lang="fa-IR" sz="2400" b="1" baseline="0" dirty="0" smtClean="0">
                <a:solidFill>
                  <a:schemeClr val="bg1"/>
                </a:solidFill>
                <a:cs typeface="B Titr" pitchFamily="2" charset="-78"/>
              </a:rPr>
              <a:t> فناوری نانو</a:t>
            </a:r>
            <a:r>
              <a:rPr lang="fa-IR" sz="2400" b="1" dirty="0" smtClean="0">
                <a:solidFill>
                  <a:schemeClr val="bg1"/>
                </a:solidFill>
                <a:cs typeface="B Titr" pitchFamily="2" charset="-78"/>
              </a:rPr>
              <a:t/>
            </a:r>
            <a:br>
              <a:rPr lang="fa-IR" sz="2400" b="1" dirty="0" smtClean="0">
                <a:solidFill>
                  <a:schemeClr val="bg1"/>
                </a:solidFill>
                <a:cs typeface="B Titr" pitchFamily="2" charset="-78"/>
              </a:rPr>
            </a:br>
            <a:r>
              <a:rPr lang="fa-IR" sz="2400" b="1" dirty="0" smtClean="0">
                <a:solidFill>
                  <a:schemeClr val="bg1"/>
                </a:solidFill>
                <a:cs typeface="B Titr" pitchFamily="2" charset="-78"/>
              </a:rPr>
              <a:t>                    		درس؛ </a:t>
            </a:r>
            <a:r>
              <a:rPr lang="fa-IR" sz="2400" dirty="0" smtClean="0">
                <a:cs typeface="B Titr" pitchFamily="2" charset="-78"/>
              </a:rPr>
              <a:t>نانو کاتالیست ها </a:t>
            </a:r>
            <a:r>
              <a:rPr lang="fa-IR" sz="2400" b="1" dirty="0" smtClean="0">
                <a:solidFill>
                  <a:schemeClr val="bg1"/>
                </a:solidFill>
                <a:cs typeface="B Titr" pitchFamily="2" charset="-78"/>
              </a:rPr>
              <a:t/>
            </a:r>
            <a:br>
              <a:rPr lang="fa-IR" sz="2400" b="1" dirty="0" smtClean="0">
                <a:solidFill>
                  <a:schemeClr val="bg1"/>
                </a:solidFill>
                <a:cs typeface="B Titr" pitchFamily="2" charset="-78"/>
              </a:rPr>
            </a:br>
            <a:r>
              <a:rPr lang="fa-IR" sz="2400" b="1" dirty="0" smtClean="0">
                <a:solidFill>
                  <a:schemeClr val="bg1"/>
                </a:solidFill>
                <a:cs typeface="B Titr" pitchFamily="2" charset="-78"/>
              </a:rPr>
              <a:t>						جلسه؛ اول</a:t>
            </a:r>
            <a:endParaRPr lang="en-US" sz="2400" b="1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51" name="TextBox 50"/>
          <p:cNvSpPr txBox="1"/>
          <p:nvPr userDrawn="1"/>
        </p:nvSpPr>
        <p:spPr>
          <a:xfrm>
            <a:off x="609600" y="10668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rtl="1"/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ستاد ویژه توسعه فناوری نانو در راستای تأمین نیاز‌های آموزشی دانش آموزان و دانشجویان مقاطع و رشته‌های مختلف و سایر علاقه مندان به علوم وفناوری نانو اقدام به تدوین سیستم جامع آموزش فناوری نانو نموده است. </a:t>
            </a:r>
            <a:b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</a:b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فایل حاضر، فایل ارائه مقاله ای است که در سایت آموزش فناوری نانو با جانمایی:</a:t>
            </a:r>
          </a:p>
          <a:p>
            <a:pPr lvl="0" algn="just" rtl="1"/>
            <a:endParaRPr lang="en-US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just" rtl="1"/>
            <a:endParaRPr lang="en-US" sz="2400" b="1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mosharek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EC6E0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rtl="1">
              <a:lnSpc>
                <a:spcPct val="200000"/>
              </a:lnSpc>
              <a:defRPr/>
            </a:pPr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مشارکت در توسعه سیستم جامع آموزش فناوری نانو</a:t>
            </a:r>
            <a:endParaRPr lang="en-US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1026" name="Picture 2" descr="C:\Users\Asadi\Desktop\sriped-BG.jpg"/>
          <p:cNvPicPr>
            <a:picLocks noChangeAspect="1" noChangeArrowheads="1"/>
          </p:cNvPicPr>
          <p:nvPr userDrawn="1"/>
        </p:nvPicPr>
        <p:blipFill>
          <a:blip r:embed="rId2"/>
          <a:srcRect l="15573" r="36511" b="76042"/>
          <a:stretch>
            <a:fillRect/>
          </a:stretch>
        </p:blipFill>
        <p:spPr bwMode="auto">
          <a:xfrm>
            <a:off x="0" y="3810000"/>
            <a:ext cx="9144000" cy="3048000"/>
          </a:xfrm>
          <a:prstGeom prst="rect">
            <a:avLst/>
          </a:prstGeom>
          <a:noFill/>
        </p:spPr>
      </p:pic>
      <p:sp>
        <p:nvSpPr>
          <p:cNvPr id="24" name="Rectangle 15"/>
          <p:cNvSpPr txBox="1">
            <a:spLocks noChangeArrowheads="1"/>
          </p:cNvSpPr>
          <p:nvPr userDrawn="1"/>
        </p:nvSpPr>
        <p:spPr bwMode="auto">
          <a:xfrm>
            <a:off x="5791201" y="6096001"/>
            <a:ext cx="3089580" cy="40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b="1" baseline="0">
                <a:cs typeface="B Jalal" pitchFamily="2" charset="-78"/>
              </a:defRPr>
            </a:lvl1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ستاد ویژه توسعه فناوری نانو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کارگروه ترویج و فرهنگ سازی عمومی</a:t>
            </a:r>
            <a:endParaRPr kumimoji="0" lang="en-US" sz="165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j-lt"/>
              <a:ea typeface="+mj-ea"/>
              <a:cs typeface="B Yekan" pitchFamily="2" charset="-78"/>
            </a:endParaRPr>
          </a:p>
        </p:txBody>
      </p:sp>
      <p:sp>
        <p:nvSpPr>
          <p:cNvPr id="30" name="Rectangle 29"/>
          <p:cNvSpPr>
            <a:spLocks noChangeArrowheads="1"/>
          </p:cNvSpPr>
          <p:nvPr userDrawn="1"/>
        </p:nvSpPr>
        <p:spPr bwMode="auto">
          <a:xfrm>
            <a:off x="0" y="1295400"/>
            <a:ext cx="9144000" cy="44196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51" name="TextBox 50"/>
          <p:cNvSpPr txBox="1"/>
          <p:nvPr userDrawn="1"/>
        </p:nvSpPr>
        <p:spPr>
          <a:xfrm>
            <a:off x="533400" y="1695271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rtl="1"/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سیستم</a:t>
            </a:r>
            <a:r>
              <a:rPr lang="fa-IR" sz="2400" b="1" baseline="0" dirty="0" smtClean="0">
                <a:solidFill>
                  <a:schemeClr val="bg1"/>
                </a:solidFill>
                <a:cs typeface="B Nazanin" pitchFamily="2" charset="-78"/>
              </a:rPr>
              <a:t> جامع آموزش فناوری نانو با مشارکت دانشجویان و علاقه مندان در مقاطع دکتری وکارشناسی ارشد گرایش های مختلف فناوری نانو و سایر رشته های مرتبط با این فناوری نوین در حال توسعه است. لذا از تمامی اساتید، دانشجویان، متخصصین و علاقه مندان تقاضا می گردد نظرات، پیشنهادات و انتقادات خود را به منظور توسعه هر چه بهتر این سیستم با سایت آموزش فناوری نانو در میان بگذارند.</a:t>
            </a:r>
            <a:endParaRPr lang="fa-IR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lvl="0" algn="just" rtl="1"/>
            <a:endParaRPr lang="en-US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just" rtl="1"/>
            <a:endParaRPr lang="en-US" sz="24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grpSp>
        <p:nvGrpSpPr>
          <p:cNvPr id="2" name="Group 13"/>
          <p:cNvGrpSpPr/>
          <p:nvPr userDrawn="1"/>
        </p:nvGrpSpPr>
        <p:grpSpPr>
          <a:xfrm>
            <a:off x="292100" y="5791200"/>
            <a:ext cx="3048000" cy="990600"/>
            <a:chOff x="152400" y="5867400"/>
            <a:chExt cx="3048000" cy="990600"/>
          </a:xfrm>
        </p:grpSpPr>
        <p:sp>
          <p:nvSpPr>
            <p:cNvPr id="15" name="Rounded Rectangle 14"/>
            <p:cNvSpPr/>
            <p:nvPr userDrawn="1"/>
          </p:nvSpPr>
          <p:spPr bwMode="auto">
            <a:xfrm>
              <a:off x="152400" y="6223000"/>
              <a:ext cx="3048000" cy="381000"/>
            </a:xfrm>
            <a:prstGeom prst="roundRect">
              <a:avLst/>
            </a:prstGeom>
            <a:solidFill>
              <a:schemeClr val="accent1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B Lotus" pitchFamily="2" charset="-78"/>
              </a:endParaRPr>
            </a:p>
          </p:txBody>
        </p:sp>
        <p:sp>
          <p:nvSpPr>
            <p:cNvPr id="17" name="Rectangle 15"/>
            <p:cNvSpPr txBox="1">
              <a:spLocks noChangeArrowheads="1"/>
            </p:cNvSpPr>
            <p:nvPr userDrawn="1"/>
          </p:nvSpPr>
          <p:spPr bwMode="auto">
            <a:xfrm>
              <a:off x="1066800" y="6172200"/>
              <a:ext cx="1905000" cy="479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2075" tIns="46038" rIns="92075" bIns="46038" numCol="1" anchor="ctr" anchorCtr="0" compatLnSpc="1">
              <a:prstTxWarp prst="textNoShape">
                <a:avLst/>
              </a:prstTxWarp>
            </a:bodyPr>
            <a:lstStyle>
              <a:lvl1pPr algn="r">
                <a:defRPr b="1" baseline="0">
                  <a:cs typeface="B Jalal" pitchFamily="2" charset="-78"/>
                </a:defRPr>
              </a:lvl1pPr>
            </a:lstStyle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00" cap="none" spc="110" normalizeH="0" baseline="0" noProof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ITC Avant Garde Gothic" pitchFamily="34" charset="0"/>
                  <a:ea typeface="+mj-ea"/>
                  <a:cs typeface="B Yekan" pitchFamily="2" charset="-78"/>
                </a:rPr>
                <a:t>Edu@nano.ir</a:t>
              </a:r>
            </a:p>
          </p:txBody>
        </p:sp>
        <p:pic>
          <p:nvPicPr>
            <p:cNvPr id="19" name="Picture 2" descr="E:\Web &amp; Graphic\Graphic\Icons\PNG\128x128\envelope.png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" y="5867400"/>
              <a:ext cx="990600" cy="990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bg1">
                <a:lumMod val="95000"/>
              </a:schemeClr>
            </a:gs>
            <a:gs pos="71000">
              <a:schemeClr val="bg1">
                <a:alpha val="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 bwMode="auto">
          <a:xfrm>
            <a:off x="0" y="6705600"/>
            <a:ext cx="9144000" cy="1588"/>
          </a:xfrm>
          <a:prstGeom prst="line">
            <a:avLst/>
          </a:prstGeom>
          <a:solidFill>
            <a:schemeClr val="accent1"/>
          </a:solidFill>
          <a:ln w="3175" cap="sq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25" name="Rectangle 24"/>
          <p:cNvSpPr/>
          <p:nvPr/>
        </p:nvSpPr>
        <p:spPr bwMode="auto">
          <a:xfrm flipV="1">
            <a:off x="0" y="1191672"/>
            <a:ext cx="88392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Rectangle 7" descr="Denim"/>
          <p:cNvSpPr>
            <a:spLocks noChangeArrowheads="1"/>
          </p:cNvSpPr>
          <p:nvPr/>
        </p:nvSpPr>
        <p:spPr bwMode="auto">
          <a:xfrm>
            <a:off x="8610600" y="0"/>
            <a:ext cx="533400" cy="686966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270000" dist="2540000" dir="21540000" sx="200000" sy="200000" algn="r" rotWithShape="0">
              <a:prstClr val="black">
                <a:alpha val="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6036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a-IR" dirty="0" smtClean="0"/>
              <a:t>عنوان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a-IR" dirty="0" smtClean="0"/>
              <a:t>محتوا</a:t>
            </a:r>
            <a:endParaRPr lang="en-US" dirty="0" smtClean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051332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1">
              <a:defRPr kumimoji="0" sz="1400" b="1">
                <a:solidFill>
                  <a:schemeClr val="tx1">
                    <a:lumMod val="10000"/>
                  </a:schemeClr>
                </a:solidFill>
                <a:cs typeface="B Yekan" pitchFamily="2" charset="-78"/>
              </a:defRPr>
            </a:lvl1pPr>
          </a:lstStyle>
          <a:p>
            <a:pPr>
              <a:defRPr/>
            </a:pPr>
            <a:fld id="{BD52FC95-7A27-45C0-9D61-4D3E828F18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8610600" y="0"/>
            <a:ext cx="304800" cy="1190625"/>
          </a:xfrm>
          <a:prstGeom prst="rect">
            <a:avLst/>
          </a:prstGeom>
          <a:solidFill>
            <a:schemeClr val="bg1"/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458200" y="6019800"/>
            <a:ext cx="685800" cy="533400"/>
          </a:xfrm>
          <a:prstGeom prst="rect">
            <a:avLst/>
          </a:prstGeom>
          <a:solidFill>
            <a:srgbClr val="33CCFF"/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9" name="Right Triangle 8"/>
          <p:cNvSpPr/>
          <p:nvPr/>
        </p:nvSpPr>
        <p:spPr bwMode="auto">
          <a:xfrm rot="5400000">
            <a:off x="8672512" y="1128714"/>
            <a:ext cx="180976" cy="304800"/>
          </a:xfrm>
          <a:prstGeom prst="rtTriangle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B Lotus" pitchFamily="2" charset="-78"/>
            </a:endParaRPr>
          </a:p>
        </p:txBody>
      </p:sp>
      <p:sp>
        <p:nvSpPr>
          <p:cNvPr id="12" name="Right Triangle 11"/>
          <p:cNvSpPr/>
          <p:nvPr/>
        </p:nvSpPr>
        <p:spPr bwMode="auto">
          <a:xfrm rot="16200000">
            <a:off x="8496300" y="5905499"/>
            <a:ext cx="76199" cy="152400"/>
          </a:xfrm>
          <a:prstGeom prst="rtTriangle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B Lotus" pitchFamily="2" charset="-78"/>
            </a:endParaRPr>
          </a:p>
        </p:txBody>
      </p:sp>
      <p:sp>
        <p:nvSpPr>
          <p:cNvPr id="16" name="Round Same Side Corner Rectangle 15"/>
          <p:cNvSpPr/>
          <p:nvPr/>
        </p:nvSpPr>
        <p:spPr bwMode="auto">
          <a:xfrm>
            <a:off x="381000" y="6477000"/>
            <a:ext cx="2362200" cy="381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78009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ITC Avant Garde Gothic" pitchFamily="34" charset="0"/>
                <a:cs typeface="B Lotus" pitchFamily="2" charset="-78"/>
              </a:rPr>
              <a:t>http://edu.nano.ir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2"/>
      <p:bldP spid="102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</p:bldLst>
  </p:timing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3600" b="1" baseline="0">
          <a:solidFill>
            <a:schemeClr val="accent1">
              <a:lumMod val="50000"/>
            </a:schemeClr>
          </a:solidFill>
          <a:effectLst/>
          <a:latin typeface="+mj-lt"/>
          <a:ea typeface="+mj-ea"/>
          <a:cs typeface="B Jalal" pitchFamily="2" charset="-78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B Nazanin" pitchFamily="2" charset="-78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B Nazanin" pitchFamily="2" charset="-78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B Nazanin" pitchFamily="2" charset="-78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B Nazanin" pitchFamily="2" charset="-7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rgbClr val="FFCC00"/>
        </a:buClr>
        <a:buNone/>
        <a:defRPr sz="2400">
          <a:solidFill>
            <a:schemeClr val="tx1"/>
          </a:solidFill>
          <a:latin typeface="+mn-lt"/>
          <a:ea typeface="+mn-ea"/>
          <a:cs typeface="B Lotus" pitchFamily="2" charset="-78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B Lotus" pitchFamily="2" charset="-78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B Lotus" pitchFamily="2" charset="-78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B Lotus" pitchFamily="2" charset="-78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B Lotus" pitchFamily="2" charset="-7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2704545"/>
            <a:ext cx="9144000" cy="1156648"/>
            <a:chOff x="0" y="1981200"/>
            <a:chExt cx="9144000" cy="1156648"/>
          </a:xfrm>
          <a:solidFill>
            <a:srgbClr val="7030A0"/>
          </a:solidFill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0" y="1981200"/>
              <a:ext cx="9144000" cy="1143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 flipH="1">
              <a:off x="8947482" y="1981200"/>
              <a:ext cx="196518" cy="1156648"/>
            </a:xfrm>
            <a:custGeom>
              <a:avLst/>
              <a:gdLst>
                <a:gd name="connsiteX0" fmla="*/ 0 w 2"/>
                <a:gd name="connsiteY0" fmla="*/ 1 h 2"/>
                <a:gd name="connsiteX1" fmla="*/ 1 w 2"/>
                <a:gd name="connsiteY1" fmla="*/ 0 h 2"/>
                <a:gd name="connsiteX2" fmla="*/ 2 w 2"/>
                <a:gd name="connsiteY2" fmla="*/ 1 h 2"/>
                <a:gd name="connsiteX3" fmla="*/ 1 w 2"/>
                <a:gd name="connsiteY3" fmla="*/ 2 h 2"/>
                <a:gd name="connsiteX4" fmla="*/ 0 w 2"/>
                <a:gd name="connsiteY4" fmla="*/ 1 h 2"/>
                <a:gd name="connsiteX0" fmla="*/ 0 w 1"/>
                <a:gd name="connsiteY0" fmla="*/ 1 h 2"/>
                <a:gd name="connsiteX1" fmla="*/ 0 w 1"/>
                <a:gd name="connsiteY1" fmla="*/ 0 h 2"/>
                <a:gd name="connsiteX2" fmla="*/ 1 w 1"/>
                <a:gd name="connsiteY2" fmla="*/ 1 h 2"/>
                <a:gd name="connsiteX3" fmla="*/ 0 w 1"/>
                <a:gd name="connsiteY3" fmla="*/ 2 h 2"/>
                <a:gd name="connsiteX4" fmla="*/ 0 w 1"/>
                <a:gd name="connsiteY4" fmla="*/ 1 h 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" h="2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5" name="Rectangle 15"/>
          <p:cNvSpPr txBox="1">
            <a:spLocks noChangeArrowheads="1"/>
          </p:cNvSpPr>
          <p:nvPr/>
        </p:nvSpPr>
        <p:spPr bwMode="auto">
          <a:xfrm>
            <a:off x="457200" y="2780744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>
              <a:defRPr baseline="0">
                <a:solidFill>
                  <a:schemeClr val="bg1">
                    <a:lumMod val="95000"/>
                  </a:schemeClr>
                </a:solidFill>
                <a:cs typeface="B Titr" pitchFamily="2" charset="-78"/>
              </a:defRPr>
            </a:lvl1pPr>
          </a:lstStyle>
          <a:p>
            <a:pPr lvl="0" rtl="1" eaLnBrk="0" hangingPunct="0"/>
            <a:r>
              <a:rPr kumimoji="0" lang="fa-IR" sz="3600" b="1" i="0" u="none" strike="noStrike" kern="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عنوان:</a:t>
            </a:r>
            <a:r>
              <a:rPr lang="fa-IR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نانوکاتالیست و نانوذرات کاتالیستی</a:t>
            </a:r>
            <a:endParaRPr kumimoji="0" lang="en-US" sz="3600" b="1" i="0" u="none" strike="noStrike" kern="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16" name="Freeform 15"/>
          <p:cNvSpPr>
            <a:spLocks noChangeArrowheads="1"/>
          </p:cNvSpPr>
          <p:nvPr/>
        </p:nvSpPr>
        <p:spPr bwMode="auto">
          <a:xfrm flipH="1">
            <a:off x="8947482" y="3810000"/>
            <a:ext cx="196519" cy="1156648"/>
          </a:xfrm>
          <a:custGeom>
            <a:avLst/>
            <a:gdLst>
              <a:gd name="connsiteX0" fmla="*/ 0 w 2"/>
              <a:gd name="connsiteY0" fmla="*/ 1 h 2"/>
              <a:gd name="connsiteX1" fmla="*/ 1 w 2"/>
              <a:gd name="connsiteY1" fmla="*/ 0 h 2"/>
              <a:gd name="connsiteX2" fmla="*/ 2 w 2"/>
              <a:gd name="connsiteY2" fmla="*/ 1 h 2"/>
              <a:gd name="connsiteX3" fmla="*/ 1 w 2"/>
              <a:gd name="connsiteY3" fmla="*/ 2 h 2"/>
              <a:gd name="connsiteX4" fmla="*/ 0 w 2"/>
              <a:gd name="connsiteY4" fmla="*/ 1 h 2"/>
              <a:gd name="connsiteX0" fmla="*/ 0 w 1"/>
              <a:gd name="connsiteY0" fmla="*/ 1 h 2"/>
              <a:gd name="connsiteX1" fmla="*/ 0 w 1"/>
              <a:gd name="connsiteY1" fmla="*/ 0 h 2"/>
              <a:gd name="connsiteX2" fmla="*/ 1 w 1"/>
              <a:gd name="connsiteY2" fmla="*/ 1 h 2"/>
              <a:gd name="connsiteX3" fmla="*/ 0 w 1"/>
              <a:gd name="connsiteY3" fmla="*/ 2 h 2"/>
              <a:gd name="connsiteX4" fmla="*/ 0 w 1"/>
              <a:gd name="connsiteY4" fmla="*/ 1 h 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" h="2">
                <a:moveTo>
                  <a:pt x="0" y="1"/>
                </a:moveTo>
                <a:lnTo>
                  <a:pt x="0" y="0"/>
                </a:lnTo>
                <a:lnTo>
                  <a:pt x="1" y="1"/>
                </a:lnTo>
                <a:lnTo>
                  <a:pt x="0" y="2"/>
                </a:lnTo>
                <a:lnTo>
                  <a:pt x="0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3844636"/>
            <a:ext cx="9144000" cy="1143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91" y="4191001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1"/>
            <a:r>
              <a:rPr lang="fa-I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نویسندگان : </a:t>
            </a:r>
            <a:r>
              <a:rPr lang="fa-I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Nazanin" pitchFamily="2" charset="-78"/>
              </a:rPr>
              <a:t>1- </a:t>
            </a:r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میثم هادیان</a:t>
            </a:r>
            <a:r>
              <a:rPr lang="fa-I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Nazanin" pitchFamily="2" charset="-78"/>
              </a:rPr>
              <a:t>2- </a:t>
            </a:r>
            <a:r>
              <a:rPr lang="fa-I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امیر لندرانی اصفهانی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9" name="Freeform 18"/>
          <p:cNvSpPr>
            <a:spLocks noChangeArrowheads="1"/>
          </p:cNvSpPr>
          <p:nvPr/>
        </p:nvSpPr>
        <p:spPr bwMode="auto">
          <a:xfrm flipH="1">
            <a:off x="8947482" y="3810000"/>
            <a:ext cx="196519" cy="1156648"/>
          </a:xfrm>
          <a:custGeom>
            <a:avLst/>
            <a:gdLst>
              <a:gd name="connsiteX0" fmla="*/ 0 w 2"/>
              <a:gd name="connsiteY0" fmla="*/ 1 h 2"/>
              <a:gd name="connsiteX1" fmla="*/ 1 w 2"/>
              <a:gd name="connsiteY1" fmla="*/ 0 h 2"/>
              <a:gd name="connsiteX2" fmla="*/ 2 w 2"/>
              <a:gd name="connsiteY2" fmla="*/ 1 h 2"/>
              <a:gd name="connsiteX3" fmla="*/ 1 w 2"/>
              <a:gd name="connsiteY3" fmla="*/ 2 h 2"/>
              <a:gd name="connsiteX4" fmla="*/ 0 w 2"/>
              <a:gd name="connsiteY4" fmla="*/ 1 h 2"/>
              <a:gd name="connsiteX0" fmla="*/ 0 w 1"/>
              <a:gd name="connsiteY0" fmla="*/ 1 h 2"/>
              <a:gd name="connsiteX1" fmla="*/ 0 w 1"/>
              <a:gd name="connsiteY1" fmla="*/ 0 h 2"/>
              <a:gd name="connsiteX2" fmla="*/ 1 w 1"/>
              <a:gd name="connsiteY2" fmla="*/ 1 h 2"/>
              <a:gd name="connsiteX3" fmla="*/ 0 w 1"/>
              <a:gd name="connsiteY3" fmla="*/ 2 h 2"/>
              <a:gd name="connsiteX4" fmla="*/ 0 w 1"/>
              <a:gd name="connsiteY4" fmla="*/ 1 h 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" h="2">
                <a:moveTo>
                  <a:pt x="0" y="1"/>
                </a:moveTo>
                <a:lnTo>
                  <a:pt x="0" y="0"/>
                </a:lnTo>
                <a:lnTo>
                  <a:pt x="1" y="1"/>
                </a:lnTo>
                <a:lnTo>
                  <a:pt x="0" y="2"/>
                </a:lnTo>
                <a:lnTo>
                  <a:pt x="0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نانوکاتالیست ها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برخی از نانوذرات اکسید فلزی به عنوان نانوکاتالیست</a:t>
            </a:r>
            <a:endParaRPr lang="en-US" sz="2200" dirty="0">
              <a:solidFill>
                <a:srgbClr val="002060"/>
              </a:solidFill>
              <a:cs typeface="B Nazanin" pitchFamily="2" charset="-7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514600"/>
            <a:ext cx="75438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انواع نانوکاتالیست</a:t>
            </a:r>
            <a:endParaRPr lang="en-US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92D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/>
      </p:sp>
      <p:pic>
        <p:nvPicPr>
          <p:cNvPr id="1026" name="Picture 2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71600"/>
            <a:ext cx="815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ويژگيهاي اصلي نانوكاتاليست</a:t>
            </a:r>
            <a:endParaRPr lang="en-US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92D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5362" name="Picture 2" descr="C:\Users\Public\Pictures\nano-catalyst-what is it.jpg"/>
          <p:cNvPicPr>
            <a:picLocks noGrp="1" noChangeAspect="1" noChangeArrowheads="1"/>
          </p:cNvPicPr>
          <p:nvPr>
            <p:ph type="tbl"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47800"/>
            <a:ext cx="7696199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انواع نانوکاتالیست</a:t>
            </a:r>
            <a:endParaRPr lang="en-US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92D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7" name="Table Placeholder 6"/>
          <p:cNvGraphicFramePr>
            <a:graphicFrameLocks noGrp="1"/>
          </p:cNvGraphicFramePr>
          <p:nvPr>
            <p:ph type="tbl" sz="quarter" idx="13"/>
          </p:nvPr>
        </p:nvGraphicFramePr>
        <p:xfrm>
          <a:off x="304802" y="2057400"/>
          <a:ext cx="7848598" cy="3153295"/>
        </p:xfrm>
        <a:graphic>
          <a:graphicData uri="http://schemas.openxmlformats.org/drawingml/2006/table">
            <a:tbl>
              <a:tblPr rtl="1"/>
              <a:tblGrid>
                <a:gridCol w="1103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3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5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44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12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02575">
                <a:tc>
                  <a:txBody>
                    <a:bodyPr/>
                    <a:lstStyle/>
                    <a:p>
                      <a:pPr marL="0" marR="0" indent="0" algn="ctr" rtl="1"/>
                      <a:r>
                        <a:rPr lang="ar-SA" sz="16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B Titr" pitchFamily="2" charset="-78"/>
                        </a:rPr>
                        <a:t>نانوکاتالیست</a:t>
                      </a:r>
                      <a:endParaRPr lang="en-US" sz="1600" b="1" dirty="0">
                        <a:latin typeface="Arial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1"/>
                      <a:r>
                        <a:rPr lang="ar-SA" sz="16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B Titr" pitchFamily="2" charset="-78"/>
                        </a:rPr>
                        <a:t>فلزات</a:t>
                      </a:r>
                      <a:endParaRPr lang="en-US" sz="1600" b="1" dirty="0">
                        <a:latin typeface="Arial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1"/>
                      <a:r>
                        <a:rPr lang="ar-SA" sz="16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B Titr" pitchFamily="2" charset="-78"/>
                        </a:rPr>
                        <a:t>اکسید فلزات</a:t>
                      </a:r>
                      <a:endParaRPr lang="en-US" sz="1600" b="1" dirty="0">
                        <a:latin typeface="Arial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1"/>
                      <a:r>
                        <a:rPr lang="ar-SA" sz="16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B Titr" pitchFamily="2" charset="-78"/>
                        </a:rPr>
                        <a:t>اکسید مخلوط فلزات</a:t>
                      </a:r>
                      <a:endParaRPr lang="en-US" sz="1600" b="1" dirty="0">
                        <a:latin typeface="Arial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1"/>
                      <a:r>
                        <a:rPr lang="ar-SA" sz="16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B Titr" pitchFamily="2" charset="-78"/>
                        </a:rPr>
                        <a:t>نانومواد کربنی</a:t>
                      </a:r>
                      <a:endParaRPr lang="en-US" sz="1600" b="1" dirty="0">
                        <a:latin typeface="Arial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1"/>
                      <a:r>
                        <a:rPr lang="ar-SA" sz="16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B Titr" pitchFamily="2" charset="-78"/>
                        </a:rPr>
                        <a:t>سیلیکا</a:t>
                      </a:r>
                      <a:endParaRPr lang="en-US" sz="1600" b="1" dirty="0">
                        <a:latin typeface="Arial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1"/>
                      <a:r>
                        <a:rPr lang="ar-SA" sz="1600" b="1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B Titr" pitchFamily="2" charset="-78"/>
                        </a:rPr>
                        <a:t>نانولوله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B Titr" pitchFamily="2" charset="-78"/>
                        </a:rPr>
                        <a:t> </a:t>
                      </a:r>
                      <a:r>
                        <a:rPr lang="ar-SA" sz="1600" b="1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B Titr" pitchFamily="2" charset="-78"/>
                        </a:rPr>
                        <a:t>های </a:t>
                      </a:r>
                      <a:r>
                        <a:rPr lang="ar-SA" sz="16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B Titr" pitchFamily="2" charset="-78"/>
                        </a:rPr>
                        <a:t>معدنی</a:t>
                      </a:r>
                      <a:endParaRPr lang="en-US" sz="1600" b="1" dirty="0">
                        <a:latin typeface="Arial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1"/>
                      <a:r>
                        <a:rPr lang="ar-SA" sz="16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B Titr" pitchFamily="2" charset="-78"/>
                        </a:rPr>
                        <a:t>سایر </a:t>
                      </a:r>
                      <a:r>
                        <a:rPr lang="ar-SA" sz="1600" b="1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B Titr" pitchFamily="2" charset="-78"/>
                        </a:rPr>
                        <a:t>نانوکاتالیستها</a:t>
                      </a:r>
                      <a:endParaRPr lang="en-US" sz="1600" b="1" dirty="0">
                        <a:latin typeface="Arial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1625">
                <a:tc>
                  <a:txBody>
                    <a:bodyPr/>
                    <a:lstStyle/>
                    <a:p>
                      <a:pPr marL="0" marR="0" indent="0" algn="ctr" rtl="1"/>
                      <a:r>
                        <a:rPr lang="ar-SA" sz="16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B Titr" pitchFamily="2" charset="-78"/>
                        </a:rPr>
                        <a:t>امثال و انواع</a:t>
                      </a:r>
                      <a:endParaRPr lang="en-US" sz="1600" b="1" dirty="0">
                        <a:latin typeface="Arial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1"/>
                      <a:r>
                        <a:rPr lang="ar-SA" sz="1600" b="1" dirty="0">
                          <a:latin typeface="Arial"/>
                          <a:ea typeface="Times New Roman"/>
                          <a:cs typeface="B Titr" pitchFamily="2" charset="-78"/>
                        </a:rPr>
                        <a:t>طلا</a:t>
                      </a:r>
                      <a:endParaRPr lang="en-US" sz="1600" b="1" dirty="0">
                        <a:latin typeface="Arial"/>
                        <a:ea typeface="Times New Roman"/>
                        <a:cs typeface="B Titr" pitchFamily="2" charset="-78"/>
                      </a:endParaRPr>
                    </a:p>
                    <a:p>
                      <a:pPr marL="0" marR="0" indent="0" algn="ctr" rtl="1"/>
                      <a:r>
                        <a:rPr lang="ar-SA" sz="1600" b="1" dirty="0">
                          <a:latin typeface="Arial"/>
                          <a:ea typeface="Times New Roman"/>
                          <a:cs typeface="B Titr" pitchFamily="2" charset="-78"/>
                        </a:rPr>
                        <a:t>پلاتین</a:t>
                      </a:r>
                      <a:endParaRPr lang="en-US" sz="1600" b="1" dirty="0">
                        <a:latin typeface="Arial"/>
                        <a:ea typeface="Times New Roman"/>
                        <a:cs typeface="B Titr" pitchFamily="2" charset="-78"/>
                      </a:endParaRPr>
                    </a:p>
                    <a:p>
                      <a:pPr marL="0" marR="0" indent="0" algn="ctr" rtl="1"/>
                      <a:r>
                        <a:rPr lang="ar-SA" sz="1600" b="1" dirty="0">
                          <a:latin typeface="Arial"/>
                          <a:ea typeface="Times New Roman"/>
                          <a:cs typeface="B Titr" pitchFamily="2" charset="-78"/>
                        </a:rPr>
                        <a:t>پالادیوم</a:t>
                      </a:r>
                      <a:endParaRPr lang="en-US" sz="1600" b="1" dirty="0">
                        <a:latin typeface="Arial"/>
                        <a:ea typeface="Times New Roman"/>
                        <a:cs typeface="B Titr" pitchFamily="2" charset="-78"/>
                      </a:endParaRPr>
                    </a:p>
                    <a:p>
                      <a:pPr marL="0" marR="0" indent="0" algn="ctr" rtl="1"/>
                      <a:r>
                        <a:rPr lang="ar-SA" sz="1600" b="1" dirty="0">
                          <a:latin typeface="Arial"/>
                          <a:ea typeface="Times New Roman"/>
                          <a:cs typeface="B Titr" pitchFamily="2" charset="-78"/>
                        </a:rPr>
                        <a:t>نقره</a:t>
                      </a:r>
                      <a:endParaRPr lang="en-US" sz="1600" b="1" dirty="0">
                        <a:latin typeface="Arial"/>
                        <a:ea typeface="Times New Roman"/>
                        <a:cs typeface="B Titr" pitchFamily="2" charset="-78"/>
                      </a:endParaRPr>
                    </a:p>
                    <a:p>
                      <a:pPr marL="0" marR="0" indent="0" algn="ctr" rtl="1"/>
                      <a:r>
                        <a:rPr lang="ar-SA" sz="1600" b="1" dirty="0">
                          <a:latin typeface="Arial"/>
                          <a:ea typeface="Times New Roman"/>
                          <a:cs typeface="B Titr" pitchFamily="2" charset="-78"/>
                        </a:rPr>
                        <a:t>آهن</a:t>
                      </a:r>
                      <a:endParaRPr lang="en-US" sz="1600" b="1" dirty="0">
                        <a:latin typeface="Arial"/>
                        <a:ea typeface="Times New Roman"/>
                        <a:cs typeface="B Titr" pitchFamily="2" charset="-78"/>
                      </a:endParaRPr>
                    </a:p>
                    <a:p>
                      <a:pPr marL="0" marR="0" indent="0" algn="ctr" rtl="1"/>
                      <a:r>
                        <a:rPr lang="fa-IR" sz="1600" b="1" dirty="0">
                          <a:latin typeface="Arial"/>
                          <a:ea typeface="Times New Roman"/>
                          <a:cs typeface="B Titr" pitchFamily="2" charset="-78"/>
                        </a:rPr>
                        <a:t>روی</a:t>
                      </a:r>
                      <a:endParaRPr lang="en-US" sz="1600" b="1" dirty="0">
                        <a:latin typeface="Arial"/>
                        <a:ea typeface="Times New Roman"/>
                        <a:cs typeface="B Titr" pitchFamily="2" charset="-78"/>
                      </a:endParaRPr>
                    </a:p>
                    <a:p>
                      <a:pPr marL="0" marR="0" indent="0" algn="ctr" rtl="1"/>
                      <a:r>
                        <a:rPr lang="ar-SA" sz="1600" b="1" dirty="0">
                          <a:latin typeface="Arial"/>
                          <a:ea typeface="Times New Roman"/>
                          <a:cs typeface="B Titr" pitchFamily="2" charset="-78"/>
                        </a:rPr>
                        <a:t>...</a:t>
                      </a:r>
                      <a:endParaRPr lang="en-US" sz="1600" b="1" dirty="0">
                        <a:latin typeface="Arial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1"/>
                      <a:r>
                        <a:rPr lang="ar-SA" sz="1600" b="1" dirty="0">
                          <a:latin typeface="Arial"/>
                          <a:ea typeface="Times New Roman"/>
                          <a:cs typeface="B Titr" pitchFamily="2" charset="-78"/>
                        </a:rPr>
                        <a:t>اکسید آهن</a:t>
                      </a:r>
                      <a:endParaRPr lang="en-US" sz="1600" b="1" dirty="0">
                        <a:latin typeface="Arial"/>
                        <a:ea typeface="Times New Roman"/>
                        <a:cs typeface="B Titr" pitchFamily="2" charset="-78"/>
                      </a:endParaRPr>
                    </a:p>
                    <a:p>
                      <a:pPr marL="0" marR="0" indent="0" algn="ctr" rtl="1"/>
                      <a:r>
                        <a:rPr lang="ar-SA" sz="1600" b="1" dirty="0">
                          <a:latin typeface="Arial"/>
                          <a:ea typeface="Times New Roman"/>
                          <a:cs typeface="B Titr" pitchFamily="2" charset="-78"/>
                        </a:rPr>
                        <a:t>دی­اکسید تیتانیوم</a:t>
                      </a:r>
                      <a:endParaRPr lang="en-US" sz="1600" b="1" dirty="0">
                        <a:latin typeface="Arial"/>
                        <a:ea typeface="Times New Roman"/>
                        <a:cs typeface="B Titr" pitchFamily="2" charset="-78"/>
                      </a:endParaRPr>
                    </a:p>
                    <a:p>
                      <a:pPr marL="0" marR="0" indent="0" algn="ctr" rtl="1"/>
                      <a:r>
                        <a:rPr lang="ar-SA" sz="1600" b="1" dirty="0">
                          <a:latin typeface="Arial"/>
                          <a:ea typeface="Times New Roman"/>
                          <a:cs typeface="B Titr" pitchFamily="2" charset="-78"/>
                        </a:rPr>
                        <a:t>آلومینا</a:t>
                      </a:r>
                      <a:endParaRPr lang="en-US" sz="1600" b="1" dirty="0">
                        <a:latin typeface="Arial"/>
                        <a:ea typeface="Times New Roman"/>
                        <a:cs typeface="B Titr" pitchFamily="2" charset="-78"/>
                      </a:endParaRPr>
                    </a:p>
                    <a:p>
                      <a:pPr marL="0" marR="0" indent="0" algn="ctr" rtl="1"/>
                      <a:r>
                        <a:rPr lang="ar-SA" sz="1600" b="1" dirty="0">
                          <a:latin typeface="Arial"/>
                          <a:ea typeface="Times New Roman"/>
                          <a:cs typeface="B Titr" pitchFamily="2" charset="-78"/>
                        </a:rPr>
                        <a:t>دی­اکسید سریم</a:t>
                      </a:r>
                      <a:endParaRPr lang="en-US" sz="1600" b="1" dirty="0">
                        <a:latin typeface="Arial"/>
                        <a:ea typeface="Times New Roman"/>
                        <a:cs typeface="B Titr" pitchFamily="2" charset="-78"/>
                      </a:endParaRPr>
                    </a:p>
                    <a:p>
                      <a:pPr marL="0" marR="0" indent="0" algn="ctr" rtl="1"/>
                      <a:r>
                        <a:rPr lang="ar-SA" sz="1600" b="1" dirty="0">
                          <a:latin typeface="Arial"/>
                          <a:ea typeface="Times New Roman"/>
                          <a:cs typeface="B Titr" pitchFamily="2" charset="-78"/>
                        </a:rPr>
                        <a:t>...</a:t>
                      </a:r>
                      <a:endParaRPr lang="en-US" sz="1600" b="1" dirty="0">
                        <a:latin typeface="Arial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1"/>
                      <a:r>
                        <a:rPr lang="ar-SA" sz="1600" b="1" dirty="0">
                          <a:latin typeface="Arial"/>
                          <a:ea typeface="Times New Roman"/>
                          <a:cs typeface="B Titr" pitchFamily="2" charset="-78"/>
                        </a:rPr>
                        <a:t>مگنتیت </a:t>
                      </a:r>
                      <a:r>
                        <a:rPr lang="en-US" sz="1600" b="1" dirty="0">
                          <a:latin typeface="Arial"/>
                          <a:ea typeface="Times New Roman"/>
                          <a:cs typeface="B Titr" pitchFamily="2" charset="-78"/>
                        </a:rPr>
                        <a:t>Fe</a:t>
                      </a:r>
                      <a:r>
                        <a:rPr lang="en-US" sz="1600" b="1" baseline="-25000" dirty="0">
                          <a:latin typeface="Arial"/>
                          <a:ea typeface="Times New Roman"/>
                          <a:cs typeface="B Titr" pitchFamily="2" charset="-78"/>
                        </a:rPr>
                        <a:t>3</a:t>
                      </a:r>
                      <a:r>
                        <a:rPr lang="en-US" sz="1600" b="1" dirty="0">
                          <a:latin typeface="Arial"/>
                          <a:ea typeface="Times New Roman"/>
                          <a:cs typeface="B Titr" pitchFamily="2" charset="-78"/>
                        </a:rPr>
                        <a:t>O</a:t>
                      </a:r>
                      <a:r>
                        <a:rPr lang="en-US" sz="1600" b="1" baseline="-25000" dirty="0">
                          <a:latin typeface="Arial"/>
                          <a:ea typeface="Times New Roman"/>
                          <a:cs typeface="B Titr" pitchFamily="2" charset="-78"/>
                        </a:rPr>
                        <a:t>4</a:t>
                      </a:r>
                      <a:r>
                        <a:rPr lang="ar-SA" sz="1600" b="1" dirty="0">
                          <a:latin typeface="Arial"/>
                          <a:ea typeface="Times New Roman"/>
                          <a:cs typeface="B Titr" pitchFamily="2" charset="-78"/>
                        </a:rPr>
                        <a:t> (مخلوط </a:t>
                      </a:r>
                      <a:r>
                        <a:rPr lang="en-US" sz="1600" b="1" dirty="0">
                          <a:latin typeface="Arial"/>
                          <a:ea typeface="Times New Roman"/>
                          <a:cs typeface="B Titr" pitchFamily="2" charset="-78"/>
                        </a:rPr>
                        <a:t>Fe</a:t>
                      </a:r>
                      <a:r>
                        <a:rPr lang="en-US" sz="1600" b="1" baseline="-25000" dirty="0">
                          <a:latin typeface="Arial"/>
                          <a:ea typeface="Times New Roman"/>
                          <a:cs typeface="B Titr" pitchFamily="2" charset="-78"/>
                        </a:rPr>
                        <a:t>2</a:t>
                      </a:r>
                      <a:r>
                        <a:rPr lang="en-US" sz="1600" b="1" dirty="0">
                          <a:latin typeface="Arial"/>
                          <a:ea typeface="Times New Roman"/>
                          <a:cs typeface="B Titr" pitchFamily="2" charset="-78"/>
                        </a:rPr>
                        <a:t>O</a:t>
                      </a:r>
                      <a:r>
                        <a:rPr lang="en-US" sz="1600" b="1" baseline="-25000" dirty="0">
                          <a:latin typeface="Arial"/>
                          <a:ea typeface="Times New Roman"/>
                          <a:cs typeface="B Titr" pitchFamily="2" charset="-78"/>
                        </a:rPr>
                        <a:t>3</a:t>
                      </a:r>
                      <a:r>
                        <a:rPr lang="en-US" sz="1600" b="1" dirty="0">
                          <a:latin typeface="B Zar"/>
                          <a:ea typeface="Times New Roman"/>
                          <a:cs typeface="B Titr" pitchFamily="2" charset="-78"/>
                        </a:rPr>
                        <a:t> </a:t>
                      </a:r>
                      <a:r>
                        <a:rPr lang="fa-IR" sz="1600" b="1" dirty="0">
                          <a:latin typeface="B Zar"/>
                          <a:ea typeface="Times New Roman"/>
                          <a:cs typeface="B Titr" pitchFamily="2" charset="-78"/>
                        </a:rPr>
                        <a:t>و </a:t>
                      </a:r>
                      <a:r>
                        <a:rPr lang="en-US" sz="1600" b="1" dirty="0" err="1">
                          <a:latin typeface="Arial"/>
                          <a:ea typeface="Times New Roman"/>
                          <a:cs typeface="B Titr" pitchFamily="2" charset="-78"/>
                        </a:rPr>
                        <a:t>FeO</a:t>
                      </a:r>
                      <a:r>
                        <a:rPr lang="fa-IR" sz="1600" b="1" dirty="0">
                          <a:latin typeface="Arial"/>
                          <a:ea typeface="Times New Roman"/>
                          <a:cs typeface="B Titr" pitchFamily="2" charset="-78"/>
                        </a:rPr>
                        <a:t>)</a:t>
                      </a:r>
                      <a:endParaRPr lang="en-US" sz="1600" b="1" dirty="0">
                        <a:latin typeface="Arial"/>
                        <a:ea typeface="Times New Roman"/>
                        <a:cs typeface="B Titr" pitchFamily="2" charset="-78"/>
                      </a:endParaRPr>
                    </a:p>
                    <a:p>
                      <a:pPr marL="0" marR="0" indent="0" algn="ctr" rtl="1"/>
                      <a:r>
                        <a:rPr lang="fa-IR" sz="1600" b="1" dirty="0">
                          <a:latin typeface="Arial"/>
                          <a:ea typeface="Times New Roman"/>
                          <a:cs typeface="B Titr" pitchFamily="2" charset="-78"/>
                        </a:rPr>
                        <a:t>...</a:t>
                      </a:r>
                      <a:endParaRPr lang="en-US" sz="1600" b="1" dirty="0">
                        <a:latin typeface="Arial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1"/>
                      <a:r>
                        <a:rPr lang="ar-SA" sz="1600" b="1" dirty="0" smtClean="0">
                          <a:latin typeface="Arial"/>
                          <a:ea typeface="Times New Roman"/>
                          <a:cs typeface="B Titr" pitchFamily="2" charset="-78"/>
                        </a:rPr>
                        <a:t>نانولوله </a:t>
                      </a:r>
                      <a:r>
                        <a:rPr lang="ar-SA" sz="1600" b="1" dirty="0">
                          <a:latin typeface="Arial"/>
                          <a:ea typeface="Times New Roman"/>
                          <a:cs typeface="B Titr" pitchFamily="2" charset="-78"/>
                        </a:rPr>
                        <a:t>کربنی</a:t>
                      </a:r>
                      <a:endParaRPr lang="en-US" sz="1600" b="1" dirty="0">
                        <a:latin typeface="Arial"/>
                        <a:ea typeface="Times New Roman"/>
                        <a:cs typeface="B Titr" pitchFamily="2" charset="-78"/>
                      </a:endParaRPr>
                    </a:p>
                    <a:p>
                      <a:pPr marL="0" marR="0" indent="0" algn="ctr" rtl="1"/>
                      <a:r>
                        <a:rPr lang="ar-SA" sz="1600" b="1" dirty="0">
                          <a:latin typeface="Arial"/>
                          <a:ea typeface="Times New Roman"/>
                          <a:cs typeface="B Titr" pitchFamily="2" charset="-78"/>
                        </a:rPr>
                        <a:t>فولرین</a:t>
                      </a:r>
                      <a:endParaRPr lang="en-US" sz="1600" b="1" dirty="0">
                        <a:latin typeface="Arial"/>
                        <a:ea typeface="Times New Roman"/>
                        <a:cs typeface="B Titr" pitchFamily="2" charset="-78"/>
                      </a:endParaRPr>
                    </a:p>
                    <a:p>
                      <a:pPr marL="0" marR="0" indent="0" algn="ctr" rtl="1"/>
                      <a:r>
                        <a:rPr lang="ar-SA" sz="1600" b="1" dirty="0">
                          <a:latin typeface="Arial"/>
                          <a:ea typeface="Times New Roman"/>
                          <a:cs typeface="B Titr" pitchFamily="2" charset="-78"/>
                        </a:rPr>
                        <a:t>گرافن</a:t>
                      </a:r>
                      <a:endParaRPr lang="en-US" sz="1600" b="1" dirty="0">
                        <a:latin typeface="Arial"/>
                        <a:ea typeface="Times New Roman"/>
                        <a:cs typeface="B Titr" pitchFamily="2" charset="-78"/>
                      </a:endParaRPr>
                    </a:p>
                    <a:p>
                      <a:pPr marL="0" marR="0" indent="0" algn="ctr" rtl="1"/>
                      <a:r>
                        <a:rPr lang="ar-SA" sz="1600" b="1" dirty="0">
                          <a:latin typeface="Arial"/>
                          <a:ea typeface="Times New Roman"/>
                          <a:cs typeface="B Titr" pitchFamily="2" charset="-78"/>
                        </a:rPr>
                        <a:t>...</a:t>
                      </a:r>
                      <a:endParaRPr lang="en-US" sz="1600" b="1" dirty="0">
                        <a:latin typeface="Arial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1"/>
                      <a:r>
                        <a:rPr lang="ar-SA" sz="1600" b="1" dirty="0">
                          <a:latin typeface="Arial"/>
                          <a:ea typeface="Times New Roman"/>
                          <a:cs typeface="B Titr" pitchFamily="2" charset="-78"/>
                        </a:rPr>
                        <a:t>سیلیکای </a:t>
                      </a:r>
                      <a:r>
                        <a:rPr lang="ar-SA" sz="1600" b="1" dirty="0" smtClean="0">
                          <a:latin typeface="Arial"/>
                          <a:ea typeface="Times New Roman"/>
                          <a:cs typeface="B Titr" pitchFamily="2" charset="-78"/>
                        </a:rPr>
                        <a:t>بی</a:t>
                      </a:r>
                      <a:r>
                        <a:rPr lang="en-US" sz="1600" b="1" baseline="0" dirty="0" smtClean="0">
                          <a:latin typeface="Arial"/>
                          <a:ea typeface="Times New Roman"/>
                          <a:cs typeface="B Titr" pitchFamily="2" charset="-78"/>
                        </a:rPr>
                        <a:t> </a:t>
                      </a:r>
                      <a:r>
                        <a:rPr lang="ar-SA" sz="1600" b="1" dirty="0" smtClean="0">
                          <a:latin typeface="Arial"/>
                          <a:ea typeface="Times New Roman"/>
                          <a:cs typeface="B Titr" pitchFamily="2" charset="-78"/>
                        </a:rPr>
                        <a:t>شکل </a:t>
                      </a:r>
                      <a:r>
                        <a:rPr lang="ar-SA" sz="1600" b="1" dirty="0">
                          <a:latin typeface="Arial"/>
                          <a:ea typeface="Times New Roman"/>
                          <a:cs typeface="B Titr" pitchFamily="2" charset="-78"/>
                        </a:rPr>
                        <a:t>(</a:t>
                      </a:r>
                      <a:r>
                        <a:rPr lang="en-US" sz="1600" b="1" dirty="0">
                          <a:latin typeface="Arial"/>
                          <a:ea typeface="Times New Roman"/>
                          <a:cs typeface="B Titr" pitchFamily="2" charset="-78"/>
                        </a:rPr>
                        <a:t>amorphous</a:t>
                      </a:r>
                      <a:r>
                        <a:rPr lang="fa-IR" sz="1600" b="1" dirty="0">
                          <a:latin typeface="Arial"/>
                          <a:ea typeface="Times New Roman"/>
                          <a:cs typeface="B Titr" pitchFamily="2" charset="-78"/>
                        </a:rPr>
                        <a:t>)</a:t>
                      </a:r>
                      <a:endParaRPr lang="en-US" sz="1600" b="1" dirty="0">
                        <a:latin typeface="Arial"/>
                        <a:ea typeface="Times New Roman"/>
                        <a:cs typeface="B Titr" pitchFamily="2" charset="-78"/>
                      </a:endParaRPr>
                    </a:p>
                    <a:p>
                      <a:pPr marL="0" marR="0" indent="0" algn="ctr" rtl="1"/>
                      <a:r>
                        <a:rPr lang="fa-IR" sz="1600" b="1" dirty="0">
                          <a:latin typeface="Arial"/>
                          <a:ea typeface="Times New Roman"/>
                          <a:cs typeface="B Titr" pitchFamily="2" charset="-78"/>
                        </a:rPr>
                        <a:t>سیلیکای متخلخل</a:t>
                      </a:r>
                      <a:endParaRPr lang="en-US" sz="1600" b="1" dirty="0">
                        <a:latin typeface="Arial"/>
                        <a:ea typeface="Times New Roman"/>
                        <a:cs typeface="B Titr" pitchFamily="2" charset="-78"/>
                      </a:endParaRPr>
                    </a:p>
                    <a:p>
                      <a:pPr marL="0" marR="0" indent="0" algn="ctr" rtl="1"/>
                      <a:r>
                        <a:rPr lang="ar-SA" sz="1600" b="1" dirty="0">
                          <a:latin typeface="Arial"/>
                          <a:ea typeface="Times New Roman"/>
                          <a:cs typeface="B Titr" pitchFamily="2" charset="-78"/>
                        </a:rPr>
                        <a:t>...</a:t>
                      </a:r>
                      <a:endParaRPr lang="en-US" sz="1600" b="1" dirty="0">
                        <a:latin typeface="Arial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1"/>
                      <a:r>
                        <a:rPr lang="ar-SA" sz="1600" b="1">
                          <a:latin typeface="Arial"/>
                          <a:ea typeface="Times New Roman"/>
                          <a:cs typeface="B Titr" pitchFamily="2" charset="-78"/>
                        </a:rPr>
                        <a:t>تنگستن</a:t>
                      </a:r>
                      <a:endParaRPr lang="en-US" sz="1600" b="1">
                        <a:latin typeface="Arial"/>
                        <a:ea typeface="Times New Roman"/>
                        <a:cs typeface="B Titr" pitchFamily="2" charset="-78"/>
                      </a:endParaRPr>
                    </a:p>
                    <a:p>
                      <a:pPr marL="0" marR="0" indent="0" algn="ctr" rtl="1"/>
                      <a:r>
                        <a:rPr lang="ar-SA" sz="1600" b="1">
                          <a:latin typeface="Arial"/>
                          <a:ea typeface="Times New Roman"/>
                          <a:cs typeface="B Titr" pitchFamily="2" charset="-78"/>
                        </a:rPr>
                        <a:t>نیترید بور</a:t>
                      </a:r>
                      <a:endParaRPr lang="en-US" sz="1600" b="1">
                        <a:latin typeface="Arial"/>
                        <a:ea typeface="Times New Roman"/>
                        <a:cs typeface="B Titr" pitchFamily="2" charset="-78"/>
                      </a:endParaRPr>
                    </a:p>
                    <a:p>
                      <a:pPr marL="0" marR="0" indent="0" algn="ctr" rtl="1"/>
                      <a:r>
                        <a:rPr lang="ar-SA" sz="1600" b="1">
                          <a:latin typeface="Arial"/>
                          <a:ea typeface="Times New Roman"/>
                          <a:cs typeface="B Titr" pitchFamily="2" charset="-78"/>
                        </a:rPr>
                        <a:t>...</a:t>
                      </a:r>
                      <a:endParaRPr lang="en-US" sz="1600" b="1">
                        <a:latin typeface="Arial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1"/>
                      <a:r>
                        <a:rPr lang="ar-SA" sz="1600" b="1" dirty="0">
                          <a:latin typeface="Arial"/>
                          <a:ea typeface="Times New Roman"/>
                          <a:cs typeface="B Titr" pitchFamily="2" charset="-78"/>
                        </a:rPr>
                        <a:t>نانوذرات رس</a:t>
                      </a:r>
                      <a:endParaRPr lang="en-US" sz="1600" b="1" dirty="0">
                        <a:latin typeface="Arial"/>
                        <a:ea typeface="Times New Roman"/>
                        <a:cs typeface="B Titr" pitchFamily="2" charset="-78"/>
                      </a:endParaRPr>
                    </a:p>
                    <a:p>
                      <a:pPr marL="0" marR="0" indent="0" algn="ctr" rtl="1"/>
                      <a:r>
                        <a:rPr lang="ar-SA" sz="1600" b="1" dirty="0">
                          <a:latin typeface="Arial"/>
                          <a:ea typeface="Times New Roman"/>
                          <a:cs typeface="B Titr" pitchFamily="2" charset="-78"/>
                        </a:rPr>
                        <a:t>نقاط کوانتومی</a:t>
                      </a:r>
                      <a:endParaRPr lang="en-US" sz="1600" b="1" dirty="0">
                        <a:latin typeface="Arial"/>
                        <a:ea typeface="Times New Roman"/>
                        <a:cs typeface="B Titr" pitchFamily="2" charset="-78"/>
                      </a:endParaRPr>
                    </a:p>
                    <a:p>
                      <a:pPr marL="0" marR="0" indent="0" algn="ctr" rtl="1"/>
                      <a:r>
                        <a:rPr lang="ar-SA" sz="1600" b="1" dirty="0">
                          <a:latin typeface="Arial"/>
                          <a:ea typeface="Times New Roman"/>
                          <a:cs typeface="B Titr" pitchFamily="2" charset="-78"/>
                        </a:rPr>
                        <a:t>...</a:t>
                      </a:r>
                      <a:endParaRPr lang="en-US" sz="1600" b="1" dirty="0">
                        <a:latin typeface="Arial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نانوکاتالیست با رفتار همگن</a:t>
            </a:r>
            <a:endParaRPr lang="en-US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92D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371600"/>
            <a:ext cx="8153400" cy="51054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cs typeface="B Nazanin" pitchFamily="2" charset="-78"/>
              </a:rPr>
              <a:t>در رویکرد نانوکاتالیست همگن، نانوذرات تهیه شده از فلزات واسطه را به صورت کلوئید (ذرات معلق) در مخلوط واکنش پخش می</a:t>
            </a:r>
            <a:r>
              <a:rPr lang="en-US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b="1" dirty="0" smtClean="0">
                <a:solidFill>
                  <a:srgbClr val="002060"/>
                </a:solidFill>
                <a:cs typeface="B Nazanin" pitchFamily="2" charset="-78"/>
              </a:rPr>
              <a:t>کنند. </a:t>
            </a:r>
            <a:endParaRPr lang="fa-IR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cs typeface="B Nazanin" pitchFamily="2" charset="-78"/>
              </a:rPr>
              <a:t>برای پیشگیری از تجمع نانوذرات، از یک ماده پایدارکننده استفاده می شود. </a:t>
            </a:r>
            <a:endParaRPr lang="fa-IR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cs typeface="B Nazanin" pitchFamily="2" charset="-78"/>
              </a:rPr>
              <a:t>یک پایدار کننده خوب، نانوکاتالیست را در فرایند کاتالیتیکی (واکنش کاتالیستی) حفظ کرده، </a:t>
            </a:r>
            <a:r>
              <a:rPr lang="fa-IR" b="1" dirty="0" smtClean="0">
                <a:solidFill>
                  <a:srgbClr val="002060"/>
                </a:solidFill>
                <a:cs typeface="B Nazanin" pitchFamily="2" charset="-78"/>
              </a:rPr>
              <a:t>و </a:t>
            </a:r>
            <a:r>
              <a:rPr lang="ar-SA" b="1" dirty="0" smtClean="0">
                <a:solidFill>
                  <a:srgbClr val="002060"/>
                </a:solidFill>
                <a:cs typeface="B Nazanin" pitchFamily="2" charset="-78"/>
              </a:rPr>
              <a:t>فعالیت آن را کاهش نمی دهد. </a:t>
            </a:r>
            <a:endParaRPr lang="fa-IR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cs typeface="B Nazanin" pitchFamily="2" charset="-78"/>
              </a:rPr>
              <a:t>در پایان می توان نانوذرات را از محصول نهایی واکنش جداسازی نمود. </a:t>
            </a:r>
            <a:endParaRPr lang="fa-IR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cs typeface="B Nazanin" pitchFamily="2" charset="-78"/>
              </a:rPr>
              <a:t>روش کاهش یا احیاء فلزات روشی معمول برای سنتز کنترل</a:t>
            </a:r>
            <a:r>
              <a:rPr lang="fa-IR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b="1" dirty="0" smtClean="0">
                <a:solidFill>
                  <a:srgbClr val="002060"/>
                </a:solidFill>
                <a:cs typeface="B Nazanin" pitchFamily="2" charset="-78"/>
              </a:rPr>
              <a:t>شده</a:t>
            </a:r>
            <a:r>
              <a:rPr lang="fa-IR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b="1" dirty="0" smtClean="0">
                <a:solidFill>
                  <a:srgbClr val="002060"/>
                </a:solidFill>
                <a:cs typeface="B Nazanin" pitchFamily="2" charset="-78"/>
              </a:rPr>
              <a:t>ی نانوذرات به صورت کلویید در محلول است. </a:t>
            </a:r>
            <a:endParaRPr lang="fa-IR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cs typeface="B Nazanin" pitchFamily="2" charset="-78"/>
              </a:rPr>
              <a:t>احیاء  فلزات - یعنی الکترون گرفتن کاتیون فلزی و تبدیل آن به اتم فلز خنثی </a:t>
            </a:r>
            <a:endParaRPr lang="en-US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endParaRPr lang="en-US" b="1" dirty="0">
              <a:solidFill>
                <a:srgbClr val="002060"/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فرایند کاهش </a:t>
            </a:r>
            <a:endParaRPr lang="en-US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92D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95400"/>
            <a:ext cx="82296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400" b="1" dirty="0" smtClean="0">
                <a:solidFill>
                  <a:srgbClr val="002060"/>
                </a:solidFill>
                <a:cs typeface="B Nazanin" pitchFamily="2" charset="-78"/>
              </a:rPr>
              <a:t>فرآیند کاهش به دو صورت شیمیایی و الکتروشیمیایی اجرا می</a:t>
            </a:r>
            <a:r>
              <a:rPr lang="fa-IR" sz="24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400" b="1" dirty="0" smtClean="0">
                <a:solidFill>
                  <a:srgbClr val="002060"/>
                </a:solidFill>
                <a:cs typeface="B Nazanin" pitchFamily="2" charset="-78"/>
              </a:rPr>
              <a:t>شود: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کاهش شیمیایی: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معمولترین روش کاهش است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.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در این روش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نمک فلز مورد نظر در محلول با عوامل کاهنده مثل الکلها و سدیم بوروهیدرید </a:t>
            </a:r>
            <a:r>
              <a:rPr lang="ar-SA" sz="1800" b="1" dirty="0" smtClean="0">
                <a:solidFill>
                  <a:srgbClr val="002060"/>
                </a:solidFill>
                <a:cs typeface="B Nazanin" pitchFamily="2" charset="-78"/>
              </a:rPr>
              <a:t>(</a:t>
            </a:r>
            <a:r>
              <a:rPr lang="en-US" sz="1800" b="1" dirty="0" smtClean="0">
                <a:solidFill>
                  <a:srgbClr val="002060"/>
                </a:solidFill>
                <a:cs typeface="B Nazanin" pitchFamily="2" charset="-78"/>
              </a:rPr>
              <a:t>NaBH</a:t>
            </a:r>
            <a:r>
              <a:rPr lang="en-US" sz="1800" b="1" baseline="-25000" dirty="0" smtClean="0">
                <a:solidFill>
                  <a:srgbClr val="002060"/>
                </a:solidFill>
                <a:cs typeface="B Nazanin" pitchFamily="2" charset="-78"/>
              </a:rPr>
              <a:t>4</a:t>
            </a:r>
            <a:r>
              <a:rPr lang="ar-SA" sz="1800" b="1" dirty="0" smtClean="0">
                <a:solidFill>
                  <a:srgbClr val="002060"/>
                </a:solidFill>
                <a:cs typeface="B Nazanin" pitchFamily="2" charset="-78"/>
              </a:rPr>
              <a:t>)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به اتم فلزی کاهش یافته و تبدیل به نانوذره فلزی می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شود.</a:t>
            </a:r>
            <a:endParaRPr lang="en-US" sz="2200" b="1" dirty="0">
              <a:solidFill>
                <a:srgbClr val="002060"/>
              </a:solidFill>
              <a:cs typeface="B Nazanin" pitchFamily="2" charset="-78"/>
            </a:endParaRPr>
          </a:p>
        </p:txBody>
      </p:sp>
      <p:pic>
        <p:nvPicPr>
          <p:cNvPr id="17410" name="Picture 2" descr="C:\Users\Public\Pictures\sodium_borohydride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343400"/>
            <a:ext cx="22860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1" name="Picture 3" descr="C:\Users\Public\Pictures\6838601, soduim boro hydri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4191000"/>
            <a:ext cx="16764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4" descr="C:\Users\Public\Pictures\chemical reduct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648200"/>
            <a:ext cx="3162300" cy="199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فرایند کاهش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19200"/>
            <a:ext cx="82296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کاهش الکتروشیمیایی: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در این روش در ازای یک عامل کاهنده شیمیایی، از الکترونهای انباشته شده بر سطح الکترود استفاده می شود.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در فرآیند کاهش الکتروشیمیایی از یک پیل متشکل از آند (محل اکسایش)، کاتد (محل کاهش) و الکترولیت (محلول نمکی دارای هدایت الکتریکی) استفاده می شود.</a:t>
            </a:r>
            <a:endParaRPr lang="en-US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endParaRPr lang="en-US" dirty="0"/>
          </a:p>
        </p:txBody>
      </p:sp>
      <p:pic>
        <p:nvPicPr>
          <p:cNvPr id="16387" name="Picture 3" descr="C:\Users\Public\Pictures\electro chemical redu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114800"/>
            <a:ext cx="54483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نانوکاتالیست با رفتار ناهمگن</a:t>
            </a:r>
            <a:endParaRPr lang="en-US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92D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52400" y="1143000"/>
            <a:ext cx="83058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کاتالیست ناهمگن به بستر نیاز دارد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.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در نانوکاتالیستها، بستر و کاتالیست، با هم تشکیل یک نانوکامپوزیت می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دهند که برای رسیدن به بهترین عملکرد مناسب است.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از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نانوکاتالیستها 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: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کاتالیست طلا بر سطح بستر دی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اکسید تیتانیوم یا اکسید آهن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این نانوکاتالیستها به ترتیب به صورت</a:t>
            </a:r>
            <a:r>
              <a:rPr lang="ar-SA" sz="18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cs typeface="B Nazanin" pitchFamily="2" charset="-78"/>
              </a:rPr>
              <a:t>Au/TiO</a:t>
            </a:r>
            <a:r>
              <a:rPr lang="en-US" sz="1800" b="1" baseline="-25000" dirty="0" smtClean="0">
                <a:solidFill>
                  <a:srgbClr val="002060"/>
                </a:solidFill>
                <a:cs typeface="B Nazanin" pitchFamily="2" charset="-78"/>
              </a:rPr>
              <a:t>2</a:t>
            </a:r>
            <a:r>
              <a:rPr lang="en-US" sz="18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fa-IR" sz="18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1800" b="1" dirty="0" smtClean="0">
                <a:solidFill>
                  <a:srgbClr val="002060"/>
                </a:solidFill>
                <a:cs typeface="B Nazanin" pitchFamily="2" charset="-78"/>
              </a:rPr>
              <a:t>و </a:t>
            </a:r>
            <a:r>
              <a:rPr lang="en-US" sz="1800" b="1" dirty="0" smtClean="0">
                <a:solidFill>
                  <a:srgbClr val="002060"/>
                </a:solidFill>
                <a:cs typeface="B Nazanin" pitchFamily="2" charset="-78"/>
              </a:rPr>
              <a:t>Au/Fe</a:t>
            </a:r>
            <a:r>
              <a:rPr lang="en-US" sz="1800" b="1" baseline="-25000" dirty="0" smtClean="0">
                <a:solidFill>
                  <a:srgbClr val="002060"/>
                </a:solidFill>
                <a:cs typeface="B Nazanin" pitchFamily="2" charset="-78"/>
              </a:rPr>
              <a:t>2</a:t>
            </a:r>
            <a:r>
              <a:rPr lang="en-US" sz="1800" b="1" dirty="0" smtClean="0">
                <a:solidFill>
                  <a:srgbClr val="002060"/>
                </a:solidFill>
                <a:cs typeface="B Nazanin" pitchFamily="2" charset="-78"/>
              </a:rPr>
              <a:t>O</a:t>
            </a:r>
            <a:r>
              <a:rPr lang="en-US" sz="1800" b="1" baseline="-25000" dirty="0" smtClean="0">
                <a:solidFill>
                  <a:srgbClr val="002060"/>
                </a:solidFill>
                <a:cs typeface="B Nazanin" pitchFamily="2" charset="-78"/>
              </a:rPr>
              <a:t>3</a:t>
            </a:r>
            <a:r>
              <a:rPr lang="en-US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نشان داده می شوند.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</p:txBody>
      </p:sp>
      <p:pic>
        <p:nvPicPr>
          <p:cNvPr id="15362" name="Picture 2" descr="C:\Users\Public\Pictures\tmp25F14_thumb, au.tio2 cataly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962400"/>
            <a:ext cx="375285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1" name="Picture 3" descr="C:\Users\Public\Pictures\In_Situ1,selectivity of ca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962400"/>
            <a:ext cx="3067050" cy="241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نانوکاتالیست با رفتار ناهمگن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95400"/>
            <a:ext cx="8229600" cy="4953000"/>
          </a:xfrm>
        </p:spPr>
        <p:txBody>
          <a:bodyPr/>
          <a:lstStyle/>
          <a:p>
            <a:pPr lvl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نانوکاتالیستها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ی</a:t>
            </a:r>
            <a:r>
              <a:rPr lang="ar-SA" sz="18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cs typeface="B Nazanin" pitchFamily="2" charset="-78"/>
              </a:rPr>
              <a:t>Au/TiO</a:t>
            </a:r>
            <a:r>
              <a:rPr lang="en-US" sz="1800" b="1" baseline="-25000" dirty="0" smtClean="0">
                <a:solidFill>
                  <a:srgbClr val="002060"/>
                </a:solidFill>
                <a:cs typeface="B Nazanin" pitchFamily="2" charset="-78"/>
              </a:rPr>
              <a:t>2</a:t>
            </a:r>
            <a:r>
              <a:rPr lang="en-US" sz="18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fa-IR" sz="18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1800" b="1" dirty="0" smtClean="0">
                <a:solidFill>
                  <a:srgbClr val="002060"/>
                </a:solidFill>
                <a:cs typeface="B Nazanin" pitchFamily="2" charset="-78"/>
              </a:rPr>
              <a:t>و</a:t>
            </a:r>
            <a:r>
              <a:rPr lang="fa-IR" sz="18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18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cs typeface="B Nazanin" pitchFamily="2" charset="-78"/>
              </a:rPr>
              <a:t>Au/Fe</a:t>
            </a:r>
            <a:r>
              <a:rPr lang="en-US" sz="1800" b="1" baseline="-25000" dirty="0" smtClean="0">
                <a:solidFill>
                  <a:srgbClr val="002060"/>
                </a:solidFill>
                <a:cs typeface="B Nazanin" pitchFamily="2" charset="-78"/>
              </a:rPr>
              <a:t>2</a:t>
            </a:r>
            <a:r>
              <a:rPr lang="en-US" sz="1800" b="1" dirty="0" smtClean="0">
                <a:solidFill>
                  <a:srgbClr val="002060"/>
                </a:solidFill>
                <a:cs typeface="B Nazanin" pitchFamily="2" charset="-78"/>
              </a:rPr>
              <a:t>O</a:t>
            </a:r>
            <a:r>
              <a:rPr lang="en-US" sz="1800" b="1" baseline="-25000" dirty="0" smtClean="0">
                <a:solidFill>
                  <a:srgbClr val="002060"/>
                </a:solidFill>
                <a:cs typeface="B Nazanin" pitchFamily="2" charset="-78"/>
              </a:rPr>
              <a:t>3</a:t>
            </a:r>
            <a:r>
              <a:rPr lang="ar-SA" sz="18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،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کاتالیستهای بسیار خوبی برای اکسایش منوکسید کربن (آلاینده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ای بسیار مضر و خطرناک) به دی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اکسید کربن هستند.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 lvl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دی اکسید کربن خطر کمتری دارد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و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استفاده از این نانوکاتالیست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ها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می تواند خطرات زیست محیطی مونواکسید کربن را کاهش دهد.</a:t>
            </a:r>
            <a:endParaRPr lang="en-US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 lvl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endParaRPr lang="en-US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endParaRPr lang="en-US" dirty="0"/>
          </a:p>
        </p:txBody>
      </p:sp>
      <p:pic>
        <p:nvPicPr>
          <p:cNvPr id="14338" name="Picture 2" descr="C:\Users\Public\Pictures\co2.jpg"/>
          <p:cNvPicPr>
            <a:picLocks noChangeAspect="1" noChangeArrowheads="1"/>
          </p:cNvPicPr>
          <p:nvPr/>
        </p:nvPicPr>
        <p:blipFill>
          <a:blip r:embed="rId3"/>
          <a:srcRect t="10667" b="14667"/>
          <a:stretch>
            <a:fillRect/>
          </a:stretch>
        </p:blipFill>
        <p:spPr bwMode="auto">
          <a:xfrm>
            <a:off x="152400" y="4038600"/>
            <a:ext cx="25908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1" name="Picture 5" descr="C:\Users\Public\Pictures\20110608144230, au,tio2 cataly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322763"/>
            <a:ext cx="4902200" cy="1925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ویژگیهای نانوکاتالیست</a:t>
            </a:r>
            <a:r>
              <a:rPr lang="fa-IR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ها</a:t>
            </a:r>
            <a:endParaRPr lang="en-US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92D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04800" y="1295400"/>
            <a:ext cx="8077200" cy="55626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حداکثر سطح فعال به ازای واحد جرم و حجم: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هر چه سطح فعال (سطح در دسترس برای انجام واکنش) برای یک کاتالیست ناهمگن بیشتر باشد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...</a:t>
            </a:r>
          </a:p>
          <a:p>
            <a:pPr>
              <a:lnSpc>
                <a:spcPct val="150000"/>
              </a:lnSpc>
              <a:buClr>
                <a:srgbClr val="92D050"/>
              </a:buClr>
            </a:pP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جایگاههای فعال واکنش پذیر افزایش یافته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بازده کاتالیست بالا می رود.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با فراهم آوردن سطح بیشتر برای یک ساختار کاتالیستی، در مقدار مصرفی نانوکاتالیست صرفه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جویی 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می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ش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ود.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با افزایش واکنش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دهنده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های درگیرشونده در واکنش، سرعت واکنش بیشتر می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شود.</a:t>
            </a:r>
            <a:endParaRPr lang="en-US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 </a:t>
            </a:r>
            <a:endParaRPr lang="en-US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endParaRPr lang="en-US" sz="2200" b="1" dirty="0">
              <a:solidFill>
                <a:srgbClr val="002060"/>
              </a:solidFill>
              <a:cs typeface="B Nazanin" pitchFamily="2" charset="-78"/>
            </a:endParaRPr>
          </a:p>
        </p:txBody>
      </p:sp>
      <p:pic>
        <p:nvPicPr>
          <p:cNvPr id="6" name="Picture 2" descr="C:\Users\Public\Pictures\image010, actice site ofcatalys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14600"/>
            <a:ext cx="2971800" cy="2142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ویژگیهای نانوکاتالیست</a:t>
            </a:r>
            <a:r>
              <a:rPr lang="fa-IR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ها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447800"/>
            <a:ext cx="8001000" cy="5029200"/>
          </a:xfrm>
        </p:spPr>
        <p:txBody>
          <a:bodyPr/>
          <a:lstStyle/>
          <a:p>
            <a:pPr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بیشینه فعالیت شیمیایی کاتالیست ناهمگن، در ابعاد نانو است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.</a:t>
            </a:r>
            <a:endParaRPr lang="en-US" sz="2200" dirty="0">
              <a:solidFill>
                <a:srgbClr val="002060"/>
              </a:solidFill>
              <a:cs typeface="B Nazanin" pitchFamily="2" charset="-7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133600"/>
            <a:ext cx="63246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ویژگیهای نانوکاتالیست</a:t>
            </a:r>
            <a:r>
              <a:rPr lang="fa-IR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ها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شکل و اندازه قابل کنترل: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برای رسیدن به بیشینه فعالیت، باید بهترین و مناسبترین اندازه نانوذره مشخص شود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.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روشهای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کنترل ابعاد در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تولید نانوذرات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: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ب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ا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محاسبات رایانه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ای و شبیه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سازی (</a:t>
            </a:r>
            <a:r>
              <a:rPr lang="en-US" sz="2200" b="1" dirty="0" smtClean="0">
                <a:solidFill>
                  <a:srgbClr val="002060"/>
                </a:solidFill>
                <a:cs typeface="B Nazanin" pitchFamily="2" charset="-78"/>
              </a:rPr>
              <a:t>Simulation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) می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توان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به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اندازه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مناسب برای یک نانوذره با بیشترین فعالیت و بیشترین پایداری دست یافت.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</a:pPr>
            <a:endParaRPr lang="en-US" sz="2200" b="1" dirty="0">
              <a:solidFill>
                <a:srgbClr val="002060"/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ویژگیهای نانوکاتالیست</a:t>
            </a:r>
            <a:r>
              <a:rPr lang="fa-IR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ها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بهترین کاتالیستها از فلزات گرانبها مثل پلاتین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(</a:t>
            </a:r>
            <a:r>
              <a:rPr lang="en-US" sz="2200" b="1" dirty="0" smtClean="0">
                <a:solidFill>
                  <a:srgbClr val="002060"/>
                </a:solidFill>
                <a:cs typeface="B Nazanin" pitchFamily="2" charset="-78"/>
              </a:rPr>
              <a:t>Pt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)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، طلا 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(</a:t>
            </a:r>
            <a:r>
              <a:rPr lang="en-US" sz="2200" b="1" dirty="0" smtClean="0">
                <a:solidFill>
                  <a:srgbClr val="002060"/>
                </a:solidFill>
                <a:cs typeface="B Nazanin" pitchFamily="2" charset="-78"/>
              </a:rPr>
              <a:t>Au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)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و پالادیوم (</a:t>
            </a:r>
            <a:r>
              <a:rPr lang="en-US" sz="2200" b="1" dirty="0" smtClean="0">
                <a:solidFill>
                  <a:srgbClr val="002060"/>
                </a:solidFill>
                <a:cs typeface="B Nazanin" pitchFamily="2" charset="-78"/>
              </a:rPr>
              <a:t>Pd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) تشکیل یافته اند. </a:t>
            </a:r>
            <a:endParaRPr lang="en-US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endParaRPr lang="en-US" sz="2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971800"/>
            <a:ext cx="71628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ویژگیهای نانوکاتالیست</a:t>
            </a:r>
            <a:r>
              <a:rPr lang="fa-IR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ها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371600"/>
            <a:ext cx="8153400" cy="5105400"/>
          </a:xfrm>
        </p:spPr>
        <p:txBody>
          <a:bodyPr/>
          <a:lstStyle/>
          <a:p>
            <a:pPr lvl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تخمین دقیقتر بهترین اندازه نانوذرات 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برای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دستیابی به بالاترین فعالیت کاتالیستی، به صرفه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جویی در مصرف این ترکیبات کمک زیادی می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کند.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 lvl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براساس محاسبات رایانه، خوشه پلاتین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با 611 اتم (با قطر حدود 3 نانومتر)، بیشترین فعالیت را دارد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.</a:t>
            </a:r>
            <a:endParaRPr lang="en-US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352800"/>
            <a:ext cx="34290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ویژگیهای نانوکاتالیست</a:t>
            </a:r>
            <a:r>
              <a:rPr lang="fa-IR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ها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371600"/>
            <a:ext cx="8077200" cy="51054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قابلیت جداسازی از مخلوط واکنش: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نانوکاتالیستها، همگن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یا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ناهمگن، می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توانند به راحتی از محصولات و باقیمانده اضافی واکنشگرها جدا شوند.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به دلیل بزرگی نانوذرات در مقایسه  با اتمها و مولکولها، این ترکیبات در محیط واکنش قابل حل نبوده و معلق می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مانند.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نانوذرات مغناطیسی کاربرد بسیار زیادی در حوزه کاتالیست دارند.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وقتی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نانوذرات مغناطیسی به عنوان کاتالیست در واکنش به کار می روند، در پایان توسط یک میدان مغناطیسی مناسب از محیط جداسازی و بازیابی شوند.</a:t>
            </a:r>
            <a:endParaRPr lang="en-US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endParaRPr lang="en-US" sz="2200" b="1" dirty="0">
              <a:solidFill>
                <a:srgbClr val="002060"/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Public\Pictures\th (1), lab sc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419600"/>
            <a:ext cx="23622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ویژگیهای نانوکاتالیست</a:t>
            </a:r>
            <a:r>
              <a:rPr lang="fa-IR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ها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143000"/>
            <a:ext cx="82296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گزینش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پذیری و بازد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ه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بالا: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نانوکاتالیست، واکنش را در مسیر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ی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خاص و با گزینش مواد اولیه پیش می برد.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نانوکاتالیست با سطح فعال بسیار بالای خود، بازده واکنش را در مسیر اصلی خود افزایش می دهد.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این فرآیند، روند خالص سازی و استخراج محصول (برای مثال یک دارو) را آسان و کم هزینه می کند.   </a:t>
            </a:r>
            <a:endParaRPr lang="en-US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endParaRPr lang="en-US" sz="2200" b="1" dirty="0">
              <a:solidFill>
                <a:srgbClr val="002060"/>
              </a:solidFill>
              <a:cs typeface="B Nazanin" pitchFamily="2" charset="-78"/>
            </a:endParaRPr>
          </a:p>
        </p:txBody>
      </p:sp>
      <p:pic>
        <p:nvPicPr>
          <p:cNvPr id="13314" name="Picture 2" descr="C:\Users\Public\Pictures\th (1)eat dru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4419600"/>
            <a:ext cx="21336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 descr="C:\Users\Public\Pictures\automotive_catalysts_il001, selectivity of catalysts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91000"/>
            <a:ext cx="33528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ویژگیهای نانوکاتالیست</a:t>
            </a:r>
            <a:r>
              <a:rPr lang="fa-IR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ها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524000"/>
            <a:ext cx="82296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استعداد کلوخه ای شدن (</a:t>
            </a:r>
            <a:r>
              <a:rPr lang="en-US" sz="2200" b="1" dirty="0" smtClean="0">
                <a:solidFill>
                  <a:srgbClr val="002060"/>
                </a:solidFill>
                <a:cs typeface="B Nazanin" pitchFamily="2" charset="-78"/>
              </a:rPr>
              <a:t>Aggregation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):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نانوذرات در پایدارترین حالت ساختاری خود نیستند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.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فعالیت سطحی بسیار بالا د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ارند.</a:t>
            </a:r>
          </a:p>
          <a:p>
            <a:pPr>
              <a:lnSpc>
                <a:spcPct val="150000"/>
              </a:lnSpc>
              <a:buClr>
                <a:srgbClr val="92D050"/>
              </a:buClr>
            </a:pP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مستعد به هم چسبیدن، کلوخه ای شدن و در نتیجه از دست دادن ابعاد نانو می باشند.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اگر فرآیند کلوخه ای شدن برای یک  نانوکاتالیست اتفاق بیفتد، فعالیت آن کاهش چشم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گیری پیدا می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کند و غیرفعال می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شود.</a:t>
            </a:r>
            <a:endParaRPr lang="en-US" sz="2200" b="1" dirty="0">
              <a:solidFill>
                <a:srgbClr val="002060"/>
              </a:solidFill>
              <a:cs typeface="B Nazanin" pitchFamily="2" charset="-78"/>
            </a:endParaRPr>
          </a:p>
        </p:txBody>
      </p:sp>
      <p:pic>
        <p:nvPicPr>
          <p:cNvPr id="12290" name="Picture 2" descr="C:\Users\Public\Pictures\1387f4dc4cb, aggregation of nanoparticl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295400"/>
            <a:ext cx="28194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ویژگیهای نانوکاتالیست</a:t>
            </a:r>
            <a:r>
              <a:rPr lang="fa-IR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ها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95400"/>
            <a:ext cx="81534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تنوع بالا و قابلیت اصلاح شیمیایی: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به علت فعالیت سطحی بالا، گروههای مختلف آلی می توانند به سطح نانوکاتالیستها متصل شوند.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فعالیت سطحی بالا باعث می شود تا نانوکاتالیستها  با مواد معدنی 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تشکیل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کامپوزیت دهند.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اصلاح شیمیایی نانوکاتالیستها با اتصال گروههای مختلف تنوع زیادی را در عملکرد آنها به وجود می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آورد.</a:t>
            </a:r>
            <a:endParaRPr lang="en-US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endParaRPr lang="en-US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endParaRPr lang="en-US" sz="2200" dirty="0"/>
          </a:p>
        </p:txBody>
      </p:sp>
      <p:pic>
        <p:nvPicPr>
          <p:cNvPr id="11266" name="Picture 2" descr="C:\Users\Public\Pictures\hetcat1, active si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1" y="4638675"/>
            <a:ext cx="4267200" cy="176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ویژگیهای نانوکاتالیست</a:t>
            </a:r>
            <a:r>
              <a:rPr lang="fa-IR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ها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19200"/>
            <a:ext cx="8229600" cy="51816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منبع تهیه: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نانوکاتالیستهای طبیعی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،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در طبیعت وجود دارند و در دسترس هستند.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نانوکاتالیستهای طبیعی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: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نانوذرات خاک رس </a:t>
            </a:r>
            <a:r>
              <a:rPr lang="ar-SA" sz="1800" b="1" dirty="0" smtClean="0">
                <a:solidFill>
                  <a:srgbClr val="002060"/>
                </a:solidFill>
                <a:cs typeface="B Nazanin" pitchFamily="2" charset="-78"/>
              </a:rPr>
              <a:t>(</a:t>
            </a:r>
            <a:r>
              <a:rPr lang="en-US" sz="1800" b="1" dirty="0" err="1" smtClean="0">
                <a:solidFill>
                  <a:srgbClr val="002060"/>
                </a:solidFill>
                <a:cs typeface="B Nazanin" pitchFamily="2" charset="-78"/>
              </a:rPr>
              <a:t>Nanoclay</a:t>
            </a:r>
            <a:r>
              <a:rPr lang="ar-SA" sz="1800" b="1" dirty="0" smtClean="0">
                <a:solidFill>
                  <a:srgbClr val="002060"/>
                </a:solidFill>
                <a:cs typeface="B Nazanin" pitchFamily="2" charset="-78"/>
              </a:rPr>
              <a:t>)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نانوزئولیتها </a:t>
            </a:r>
            <a:r>
              <a:rPr lang="ar-SA" sz="1800" b="1" dirty="0" smtClean="0">
                <a:solidFill>
                  <a:srgbClr val="002060"/>
                </a:solidFill>
                <a:cs typeface="B Nazanin" pitchFamily="2" charset="-78"/>
              </a:rPr>
              <a:t>(</a:t>
            </a:r>
            <a:r>
              <a:rPr lang="en-US" sz="1800" b="1" dirty="0" err="1" smtClean="0">
                <a:solidFill>
                  <a:srgbClr val="002060"/>
                </a:solidFill>
                <a:cs typeface="B Nazanin" pitchFamily="2" charset="-78"/>
              </a:rPr>
              <a:t>Zeolite</a:t>
            </a:r>
            <a:r>
              <a:rPr lang="ar-SA" sz="1800" b="1" dirty="0" smtClean="0">
                <a:solidFill>
                  <a:srgbClr val="002060"/>
                </a:solidFill>
                <a:cs typeface="B Nazanin" pitchFamily="2" charset="-78"/>
              </a:rPr>
              <a:t>)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دسته دیگر نانوکاتالیستهای سنتزی هستند که توسط بشر تولید می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شوند و تنوع زیادی دارند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.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نانوکاتالیستهای سنتزی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: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نانوذرات اکسید فلزی</a:t>
            </a:r>
            <a:endParaRPr lang="en-US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endParaRPr lang="en-US" sz="2200" b="1" dirty="0">
              <a:solidFill>
                <a:srgbClr val="002060"/>
              </a:solidFill>
              <a:cs typeface="B Nazanin" pitchFamily="2" charset="-78"/>
            </a:endParaRPr>
          </a:p>
        </p:txBody>
      </p:sp>
      <p:pic>
        <p:nvPicPr>
          <p:cNvPr id="10242" name="Picture 2" descr="C:\Users\Public\Pictures\molecules_in_zeolite_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62200"/>
            <a:ext cx="28956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 descr="C:\Users\Public\Pictures\image002, Nanocla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643070"/>
            <a:ext cx="3810000" cy="1776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Times New Roman"/>
                <a:cs typeface="B Titr" pitchFamily="2" charset="-78"/>
              </a:rPr>
              <a:t>مزایا و معایب نانوکاتالیست</a:t>
            </a:r>
            <a:endParaRPr lang="en-US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92D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sz="quarter" idx="13"/>
          </p:nvPr>
        </p:nvGraphicFramePr>
        <p:xfrm>
          <a:off x="685800" y="1676400"/>
          <a:ext cx="7467600" cy="4288972"/>
        </p:xfrm>
        <a:graphic>
          <a:graphicData uri="http://schemas.openxmlformats.org/drawingml/2006/table">
            <a:tbl>
              <a:tblPr rtl="1"/>
              <a:tblGrid>
                <a:gridCol w="1424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6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66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indent="0" algn="ctr" rtl="1"/>
                      <a:r>
                        <a:rPr lang="ar-SA" sz="1600" b="1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B Titr" pitchFamily="2" charset="-78"/>
                        </a:rPr>
                        <a:t>ویژگیها</a:t>
                      </a:r>
                      <a:endParaRPr lang="en-US" sz="1600" b="1" dirty="0">
                        <a:latin typeface="Arial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1"/>
                      <a:r>
                        <a:rPr lang="ar-SA" sz="16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B Titr" pitchFamily="2" charset="-78"/>
                        </a:rPr>
                        <a:t>مزایا</a:t>
                      </a:r>
                      <a:endParaRPr lang="en-US" sz="1600" b="1">
                        <a:latin typeface="Arial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1"/>
                      <a:r>
                        <a:rPr lang="ar-SA" sz="16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B Titr" pitchFamily="2" charset="-78"/>
                        </a:rPr>
                        <a:t>معایب</a:t>
                      </a:r>
                      <a:endParaRPr lang="en-US" sz="1600" b="1" dirty="0">
                        <a:latin typeface="Arial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3486">
                <a:tc>
                  <a:txBody>
                    <a:bodyPr/>
                    <a:lstStyle/>
                    <a:p>
                      <a:pPr marL="0" marR="0" indent="0" algn="ctr" rtl="1"/>
                      <a:r>
                        <a:rPr lang="ar-SA" sz="16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B Titr" pitchFamily="2" charset="-78"/>
                        </a:rPr>
                        <a:t>فیزیکی</a:t>
                      </a:r>
                      <a:endParaRPr lang="en-US" sz="1600" b="1" dirty="0">
                        <a:latin typeface="Arial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1"/>
                      <a:r>
                        <a:rPr lang="ar-SA" sz="1600" b="1" dirty="0">
                          <a:latin typeface="Arial"/>
                          <a:ea typeface="Times New Roman"/>
                          <a:cs typeface="B Titr" pitchFamily="2" charset="-78"/>
                        </a:rPr>
                        <a:t>حداکثر سطح فعال به ازای واحد جرم و حجم</a:t>
                      </a:r>
                      <a:endParaRPr lang="en-US" sz="1600" b="1" dirty="0">
                        <a:latin typeface="Arial"/>
                        <a:ea typeface="Times New Roman"/>
                        <a:cs typeface="B Titr" pitchFamily="2" charset="-78"/>
                      </a:endParaRPr>
                    </a:p>
                    <a:p>
                      <a:pPr marL="0" marR="0" indent="0" algn="ctr" rtl="1"/>
                      <a:r>
                        <a:rPr lang="ar-SA" sz="1600" b="1" dirty="0">
                          <a:latin typeface="Arial"/>
                          <a:ea typeface="Times New Roman"/>
                          <a:cs typeface="B Titr" pitchFamily="2" charset="-78"/>
                        </a:rPr>
                        <a:t>شکل و </a:t>
                      </a:r>
                      <a:r>
                        <a:rPr lang="ar-SA" sz="1600" b="1" dirty="0" smtClean="0">
                          <a:latin typeface="Arial"/>
                          <a:ea typeface="Times New Roman"/>
                          <a:cs typeface="B Titr" pitchFamily="2" charset="-78"/>
                        </a:rPr>
                        <a:t>اندازه</a:t>
                      </a:r>
                      <a:r>
                        <a:rPr lang="fa-IR" sz="1600" b="1" dirty="0" smtClean="0">
                          <a:latin typeface="Arial"/>
                          <a:ea typeface="Times New Roman"/>
                          <a:cs typeface="B Titr" pitchFamily="2" charset="-78"/>
                        </a:rPr>
                        <a:t> </a:t>
                      </a:r>
                      <a:r>
                        <a:rPr lang="ar-SA" sz="1600" b="1" dirty="0" smtClean="0">
                          <a:latin typeface="Arial"/>
                          <a:ea typeface="Times New Roman"/>
                          <a:cs typeface="B Titr" pitchFamily="2" charset="-78"/>
                        </a:rPr>
                        <a:t>ی </a:t>
                      </a:r>
                      <a:r>
                        <a:rPr lang="ar-SA" sz="1600" b="1" dirty="0">
                          <a:latin typeface="Arial"/>
                          <a:ea typeface="Times New Roman"/>
                          <a:cs typeface="B Titr" pitchFamily="2" charset="-78"/>
                        </a:rPr>
                        <a:t>قابل کنترل</a:t>
                      </a:r>
                      <a:endParaRPr lang="en-US" sz="1600" b="1" dirty="0">
                        <a:latin typeface="Arial"/>
                        <a:ea typeface="Times New Roman"/>
                        <a:cs typeface="B Titr" pitchFamily="2" charset="-78"/>
                      </a:endParaRPr>
                    </a:p>
                    <a:p>
                      <a:pPr marL="0" marR="0" indent="0" algn="ctr" rtl="1"/>
                      <a:r>
                        <a:rPr lang="ar-SA" sz="1600" b="1" dirty="0">
                          <a:latin typeface="Arial"/>
                          <a:ea typeface="Times New Roman"/>
                          <a:cs typeface="B Titr" pitchFamily="2" charset="-78"/>
                        </a:rPr>
                        <a:t>قابلیت جداسازی از مخلوط واکنش</a:t>
                      </a:r>
                      <a:endParaRPr lang="en-US" sz="1600" b="1" dirty="0">
                        <a:latin typeface="Arial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1"/>
                      <a:r>
                        <a:rPr lang="ar-SA" sz="1600" b="1">
                          <a:latin typeface="Arial"/>
                          <a:ea typeface="Times New Roman"/>
                          <a:cs typeface="B Titr" pitchFamily="2" charset="-78"/>
                        </a:rPr>
                        <a:t>استعداد اتصال به هم و تجمع</a:t>
                      </a:r>
                      <a:endParaRPr lang="en-US" sz="1600" b="1">
                        <a:latin typeface="Arial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3486">
                <a:tc>
                  <a:txBody>
                    <a:bodyPr/>
                    <a:lstStyle/>
                    <a:p>
                      <a:pPr marL="0" marR="0" indent="0" algn="ctr" rtl="1"/>
                      <a:r>
                        <a:rPr lang="ar-SA" sz="16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B Titr" pitchFamily="2" charset="-78"/>
                        </a:rPr>
                        <a:t>شیمیایی</a:t>
                      </a:r>
                      <a:endParaRPr lang="en-US" sz="1600" b="1" dirty="0">
                        <a:latin typeface="Arial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1"/>
                      <a:r>
                        <a:rPr lang="ar-SA" sz="1600" b="1" dirty="0" smtClean="0">
                          <a:latin typeface="Arial"/>
                          <a:ea typeface="Times New Roman"/>
                          <a:cs typeface="B Titr" pitchFamily="2" charset="-78"/>
                        </a:rPr>
                        <a:t>گزینش</a:t>
                      </a:r>
                      <a:r>
                        <a:rPr lang="fa-IR" sz="1600" b="1" baseline="0" dirty="0" smtClean="0">
                          <a:latin typeface="Arial"/>
                          <a:ea typeface="Times New Roman"/>
                          <a:cs typeface="B Titr" pitchFamily="2" charset="-78"/>
                        </a:rPr>
                        <a:t> </a:t>
                      </a:r>
                      <a:r>
                        <a:rPr lang="ar-SA" sz="1600" b="1" dirty="0" smtClean="0">
                          <a:latin typeface="Arial"/>
                          <a:ea typeface="Times New Roman"/>
                          <a:cs typeface="B Titr" pitchFamily="2" charset="-78"/>
                        </a:rPr>
                        <a:t>پذیری </a:t>
                      </a:r>
                      <a:r>
                        <a:rPr lang="ar-SA" sz="1600" b="1" dirty="0">
                          <a:latin typeface="Arial"/>
                          <a:ea typeface="Times New Roman"/>
                          <a:cs typeface="B Titr" pitchFamily="2" charset="-78"/>
                        </a:rPr>
                        <a:t>و </a:t>
                      </a:r>
                      <a:r>
                        <a:rPr lang="ar-SA" sz="1600" b="1" dirty="0" smtClean="0">
                          <a:latin typeface="Arial"/>
                          <a:ea typeface="Times New Roman"/>
                          <a:cs typeface="B Titr" pitchFamily="2" charset="-78"/>
                        </a:rPr>
                        <a:t>بازده</a:t>
                      </a:r>
                      <a:r>
                        <a:rPr lang="fa-IR" sz="1600" b="1" baseline="0" dirty="0" smtClean="0">
                          <a:latin typeface="Arial"/>
                          <a:ea typeface="Times New Roman"/>
                          <a:cs typeface="B Titr" pitchFamily="2" charset="-78"/>
                        </a:rPr>
                        <a:t> </a:t>
                      </a:r>
                      <a:r>
                        <a:rPr lang="ar-SA" sz="1600" b="1" dirty="0" smtClean="0">
                          <a:latin typeface="Arial"/>
                          <a:ea typeface="Times New Roman"/>
                          <a:cs typeface="B Titr" pitchFamily="2" charset="-78"/>
                        </a:rPr>
                        <a:t>ی </a:t>
                      </a:r>
                      <a:r>
                        <a:rPr lang="ar-SA" sz="1600" b="1" dirty="0">
                          <a:latin typeface="Arial"/>
                          <a:ea typeface="Times New Roman"/>
                          <a:cs typeface="B Titr" pitchFamily="2" charset="-78"/>
                        </a:rPr>
                        <a:t>بالا</a:t>
                      </a:r>
                      <a:endParaRPr lang="en-US" sz="1600" b="1" dirty="0">
                        <a:latin typeface="Arial"/>
                        <a:ea typeface="Times New Roman"/>
                        <a:cs typeface="B Titr" pitchFamily="2" charset="-78"/>
                      </a:endParaRPr>
                    </a:p>
                    <a:p>
                      <a:pPr marL="0" marR="0" indent="0" algn="ctr" rtl="1"/>
                      <a:r>
                        <a:rPr lang="ar-SA" sz="1600" b="1" dirty="0">
                          <a:latin typeface="Arial"/>
                          <a:ea typeface="Times New Roman"/>
                          <a:cs typeface="B Titr" pitchFamily="2" charset="-78"/>
                        </a:rPr>
                        <a:t>تنوع بالا و قابلیت اصلاح شیمیایی</a:t>
                      </a:r>
                      <a:endParaRPr lang="en-US" sz="1600" b="1" dirty="0">
                        <a:latin typeface="Arial"/>
                        <a:ea typeface="Times New Roman"/>
                        <a:cs typeface="B Titr" pitchFamily="2" charset="-78"/>
                      </a:endParaRPr>
                    </a:p>
                    <a:p>
                      <a:pPr marL="0" marR="0" indent="0" algn="ctr" rtl="1"/>
                      <a:r>
                        <a:rPr lang="ar-SA" sz="1600" b="1" dirty="0">
                          <a:latin typeface="Arial"/>
                          <a:ea typeface="Times New Roman"/>
                          <a:cs typeface="B Titr" pitchFamily="2" charset="-78"/>
                        </a:rPr>
                        <a:t>طبیعی و سنتزی</a:t>
                      </a:r>
                      <a:endParaRPr lang="en-US" sz="1600" b="1" dirty="0">
                        <a:latin typeface="Arial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1"/>
                      <a:r>
                        <a:rPr lang="ar-SA" sz="1600" b="1" dirty="0">
                          <a:latin typeface="Arial"/>
                          <a:ea typeface="Times New Roman"/>
                          <a:cs typeface="B Titr" pitchFamily="2" charset="-78"/>
                        </a:rPr>
                        <a:t>-</a:t>
                      </a:r>
                      <a:endParaRPr lang="en-US" sz="1600" b="1" dirty="0">
                        <a:latin typeface="Arial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کاتالیست</a:t>
            </a:r>
            <a:endParaRPr lang="en-US" dirty="0">
              <a:solidFill>
                <a:srgbClr val="92D050"/>
              </a:solidFill>
              <a:cs typeface="B Titr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" y="1219200"/>
            <a:ext cx="82296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کاتالیست، گونه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ای است که انرژی فعال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سازی واکنش را کاهش 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و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سرعت واکنش را افزایش می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دهد.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انرژی فعال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سازی واکنش 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: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انرژی اولیه برای انجام واکنش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است.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فلزات واسطه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جدول تناوبی عناصر، رایج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ترین کاتالیستها هستند.</a:t>
            </a:r>
            <a:endParaRPr lang="en-US" sz="2200" b="1" dirty="0" smtClean="0">
              <a:solidFill>
                <a:srgbClr val="002060"/>
              </a:solidFill>
              <a:cs typeface="B Nazanin" pitchFamily="2" charset="-78"/>
            </a:endParaRPr>
          </a:p>
        </p:txBody>
      </p:sp>
      <p:pic>
        <p:nvPicPr>
          <p:cNvPr id="20482" name="Picture 2" descr="C:\Users\Public\Pictures\novomer_catalyst_image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511366"/>
            <a:ext cx="3124200" cy="2889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C:\Users\Public\Pictures\chemical-symbol-7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81400"/>
            <a:ext cx="46482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روشهای استفاده از نانوکاتالیست </a:t>
            </a:r>
            <a:r>
              <a:rPr lang="fa-IR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های </a:t>
            </a:r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فلزی</a:t>
            </a:r>
            <a:endParaRPr lang="en-US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92D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95400"/>
            <a:ext cx="82296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فلزات گروه پلاتین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به</a:t>
            </a:r>
            <a:r>
              <a:rPr lang="en-US" sz="2200" b="1" dirty="0" smtClean="0">
                <a:solidFill>
                  <a:srgbClr val="002060"/>
                </a:solidFill>
                <a:cs typeface="B Nazanin" pitchFamily="2" charset="-78"/>
              </a:rPr>
              <a:t>PGM 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معروفند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.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شش فلز اوسميوم (</a:t>
            </a:r>
            <a:r>
              <a:rPr lang="en-US" sz="2200" b="1" dirty="0" smtClean="0">
                <a:solidFill>
                  <a:srgbClr val="002060"/>
                </a:solidFill>
                <a:cs typeface="B Nazanin" pitchFamily="2" charset="-78"/>
              </a:rPr>
              <a:t>Os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)، ايريديوم (</a:t>
            </a:r>
            <a:r>
              <a:rPr lang="en-US" sz="2200" b="1" dirty="0" err="1" smtClean="0">
                <a:solidFill>
                  <a:srgbClr val="002060"/>
                </a:solidFill>
                <a:cs typeface="B Nazanin" pitchFamily="2" charset="-78"/>
              </a:rPr>
              <a:t>Ir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)، روديوم (</a:t>
            </a:r>
            <a:r>
              <a:rPr lang="en-US" sz="2200" b="1" dirty="0" err="1" smtClean="0">
                <a:solidFill>
                  <a:srgbClr val="002060"/>
                </a:solidFill>
                <a:cs typeface="B Nazanin" pitchFamily="2" charset="-78"/>
              </a:rPr>
              <a:t>Rh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)، روتنيوم (</a:t>
            </a:r>
            <a:r>
              <a:rPr lang="en-US" sz="2200" b="1" dirty="0" err="1" smtClean="0">
                <a:solidFill>
                  <a:srgbClr val="002060"/>
                </a:solidFill>
                <a:cs typeface="B Nazanin" pitchFamily="2" charset="-78"/>
              </a:rPr>
              <a:t>Ru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)، پالاديوم (</a:t>
            </a:r>
            <a:r>
              <a:rPr lang="en-US" sz="2200" b="1" dirty="0" smtClean="0">
                <a:solidFill>
                  <a:srgbClr val="002060"/>
                </a:solidFill>
                <a:cs typeface="B Nazanin" pitchFamily="2" charset="-78"/>
              </a:rPr>
              <a:t>Pd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) و پلاتين (</a:t>
            </a:r>
            <a:r>
              <a:rPr lang="en-US" sz="2200" b="1" dirty="0" smtClean="0">
                <a:solidFill>
                  <a:srgbClr val="002060"/>
                </a:solidFill>
                <a:cs typeface="B Nazanin" pitchFamily="2" charset="-78"/>
              </a:rPr>
              <a:t>Pt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) را شامل می شود.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فلزات </a:t>
            </a:r>
            <a:r>
              <a:rPr lang="en-US" sz="2200" b="1" dirty="0" smtClean="0">
                <a:solidFill>
                  <a:srgbClr val="002060"/>
                </a:solidFill>
                <a:cs typeface="B Nazanin" pitchFamily="2" charset="-78"/>
              </a:rPr>
              <a:t>PGM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گران بها بوده و معروفترین عناصر کاتالیستی هستند. 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ارائه روشهایی برای صرفه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جویی اقتصادی مناسب همراه با بهبود عملکرد برای چنین کاتالیست هایی ضروری است.</a:t>
            </a:r>
            <a:endParaRPr lang="en-US" sz="2200" b="1" dirty="0">
              <a:solidFill>
                <a:srgbClr val="002060"/>
              </a:solidFill>
              <a:cs typeface="B Nazanin" pitchFamily="2" charset="-78"/>
            </a:endParaRPr>
          </a:p>
        </p:txBody>
      </p:sp>
      <p:pic>
        <p:nvPicPr>
          <p:cNvPr id="9218" name="Picture 2" descr="C:\Users\Public\Pictures\metals platinum group in perodic tab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191000"/>
            <a:ext cx="39624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 descr="C:\Users\Public\Pictures\th (1)money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4572000"/>
            <a:ext cx="2895600" cy="201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روشهای استفاده از نانوکاتالیست </a:t>
            </a:r>
            <a:r>
              <a:rPr lang="fa-IR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های </a:t>
            </a:r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فلزی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19200"/>
            <a:ext cx="82296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ساختارهای پوسته-هسته (</a:t>
            </a:r>
            <a:r>
              <a:rPr lang="en-US" sz="2200" b="1" dirty="0" smtClean="0">
                <a:solidFill>
                  <a:srgbClr val="002060"/>
                </a:solidFill>
                <a:cs typeface="B Nazanin" pitchFamily="2" charset="-78"/>
              </a:rPr>
              <a:t>core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-</a:t>
            </a:r>
            <a:r>
              <a:rPr lang="en-US" sz="2200" b="1" dirty="0" smtClean="0">
                <a:solidFill>
                  <a:srgbClr val="002060"/>
                </a:solidFill>
                <a:cs typeface="B Nazanin" pitchFamily="2" charset="-78"/>
              </a:rPr>
              <a:t>Shell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):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در یک نانوساختار، اتمهای سطح ، نقش اصلی را بازی می کنند. 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اتمهایی که در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مرکز یک نانوتوده قرار می گیرند، نقش عملکردی خاصی ندارند.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در طراحی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این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نانوساختار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ها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، فلز کاتالیستی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گران بها نقش پوسته را بازی می کند.</a:t>
            </a:r>
          </a:p>
          <a:p>
            <a:pPr>
              <a:buClr>
                <a:srgbClr val="92D050"/>
              </a:buClr>
              <a:buFont typeface="Wingdings" pitchFamily="2" charset="2"/>
              <a:buChar char="q"/>
            </a:pP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از یک ماده ارزان همچون سیلیکا در هسته استفاده می شود (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مثل </a:t>
            </a:r>
            <a:r>
              <a:rPr lang="en-US" sz="2200" b="1" dirty="0" smtClean="0">
                <a:solidFill>
                  <a:srgbClr val="002060"/>
                </a:solidFill>
                <a:cs typeface="B Nazanin" pitchFamily="2" charset="-78"/>
              </a:rPr>
              <a:t>SiO</a:t>
            </a:r>
            <a:r>
              <a:rPr lang="en-US" sz="2200" b="1" baseline="-25000" dirty="0" smtClean="0">
                <a:solidFill>
                  <a:srgbClr val="002060"/>
                </a:solidFill>
                <a:cs typeface="B Nazanin" pitchFamily="2" charset="-78"/>
              </a:rPr>
              <a:t>2</a:t>
            </a:r>
            <a:r>
              <a:rPr lang="en-US" sz="2200" b="1" dirty="0" smtClean="0">
                <a:solidFill>
                  <a:srgbClr val="002060"/>
                </a:solidFill>
                <a:cs typeface="B Nazanin" pitchFamily="2" charset="-78"/>
              </a:rPr>
              <a:t>@Pt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).</a:t>
            </a:r>
            <a:endParaRPr lang="en-US" sz="2200" b="1" dirty="0">
              <a:solidFill>
                <a:srgbClr val="002060"/>
              </a:solidFill>
              <a:cs typeface="B Nazanin" pitchFamily="2" charset="-78"/>
            </a:endParaRPr>
          </a:p>
        </p:txBody>
      </p:sp>
      <p:pic>
        <p:nvPicPr>
          <p:cNvPr id="8194" name="Picture 2" descr="C:\Users\Public\Pictures\ChemComm TOC copy, SiO2@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190999"/>
            <a:ext cx="5410200" cy="1981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روشهای استفاده از نانوکاتالیست </a:t>
            </a:r>
            <a:r>
              <a:rPr lang="fa-IR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های </a:t>
            </a:r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فلزی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ساختارهای پوسته-هسته (</a:t>
            </a:r>
            <a:r>
              <a:rPr lang="en-US" sz="2200" b="1" dirty="0" smtClean="0">
                <a:solidFill>
                  <a:srgbClr val="002060"/>
                </a:solidFill>
                <a:cs typeface="B Nazanin" pitchFamily="2" charset="-78"/>
              </a:rPr>
              <a:t>core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-</a:t>
            </a:r>
            <a:r>
              <a:rPr lang="en-US" sz="2200" b="1" dirty="0" smtClean="0">
                <a:solidFill>
                  <a:srgbClr val="002060"/>
                </a:solidFill>
                <a:cs typeface="B Nazanin" pitchFamily="2" charset="-78"/>
              </a:rPr>
              <a:t>Shell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):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 lvl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می توان از نانوذرات مغناطیسی به عنوان هسته استفاده نمود. </a:t>
            </a:r>
          </a:p>
          <a:p>
            <a:pPr lvl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در 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این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روش فعالیت کاتالیست تا حد زیادی حفظ می شود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.</a:t>
            </a:r>
          </a:p>
          <a:p>
            <a:pPr lvl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در مصرف فلزات پرقیمت  تا حد زیادی صرفه جویی می گردد.</a:t>
            </a:r>
            <a:endParaRPr lang="en-US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 lvl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endParaRPr lang="en-US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endParaRPr lang="en-US" dirty="0"/>
          </a:p>
        </p:txBody>
      </p:sp>
      <p:pic>
        <p:nvPicPr>
          <p:cNvPr id="16386" name="Picture 2" descr="C:\Users\Public\Pictures\iron nao partic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924300"/>
            <a:ext cx="3276600" cy="255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atemeh\Desktop\P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0"/>
            <a:ext cx="60198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روشهای استفاده از نانوکاتالیست </a:t>
            </a:r>
            <a:r>
              <a:rPr lang="fa-IR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های </a:t>
            </a:r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فلزی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19200"/>
            <a:ext cx="80772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استفاده از مواد متخلخل به عنوان بستر: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از مواد متخلخلی مثل سیلیکا يا سيليكاژل، آلومینا </a:t>
            </a:r>
            <a:r>
              <a:rPr lang="ar-SA" sz="1800" b="1" dirty="0" smtClean="0">
                <a:solidFill>
                  <a:srgbClr val="002060"/>
                </a:solidFill>
                <a:cs typeface="B Nazanin" pitchFamily="2" charset="-78"/>
              </a:rPr>
              <a:t>(</a:t>
            </a:r>
            <a:r>
              <a:rPr lang="en-US" sz="1800" b="1" dirty="0" smtClean="0">
                <a:solidFill>
                  <a:srgbClr val="002060"/>
                </a:solidFill>
                <a:cs typeface="B Nazanin" pitchFamily="2" charset="-78"/>
              </a:rPr>
              <a:t>Alumina</a:t>
            </a:r>
            <a:r>
              <a:rPr lang="ar-SA" sz="1800" b="1" dirty="0" smtClean="0">
                <a:solidFill>
                  <a:srgbClr val="002060"/>
                </a:solidFill>
                <a:cs typeface="B Nazanin" pitchFamily="2" charset="-78"/>
              </a:rPr>
              <a:t>)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و زئولیت </a:t>
            </a:r>
            <a:r>
              <a:rPr lang="ar-SA" sz="1800" b="1" dirty="0" smtClean="0">
                <a:solidFill>
                  <a:srgbClr val="002060"/>
                </a:solidFill>
                <a:cs typeface="B Nazanin" pitchFamily="2" charset="-78"/>
              </a:rPr>
              <a:t>(</a:t>
            </a:r>
            <a:r>
              <a:rPr lang="en-US" sz="1800" b="1" dirty="0" err="1" smtClean="0">
                <a:solidFill>
                  <a:srgbClr val="002060"/>
                </a:solidFill>
                <a:cs typeface="B Nazanin" pitchFamily="2" charset="-78"/>
              </a:rPr>
              <a:t>Zeolite</a:t>
            </a:r>
            <a:r>
              <a:rPr lang="fa-IR" sz="1800" b="1" dirty="0" smtClean="0">
                <a:solidFill>
                  <a:srgbClr val="002060"/>
                </a:solidFill>
                <a:cs typeface="B Nazanin" pitchFamily="2" charset="-78"/>
              </a:rPr>
              <a:t>)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به عنوان بستر کاتالیستها استفاده می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شود.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نانوذرات فلزی به صورت یکنواخت روی بستر متخلخل نشانده می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شوند تا سطح فعال افزایش یابد.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کاتالیست </a:t>
            </a:r>
            <a:r>
              <a:rPr lang="en-US" sz="1800" b="1" dirty="0" smtClean="0">
                <a:solidFill>
                  <a:srgbClr val="002060"/>
                </a:solidFill>
                <a:cs typeface="B Nazanin" pitchFamily="2" charset="-78"/>
              </a:rPr>
              <a:t>Pt/SiO</a:t>
            </a:r>
            <a:r>
              <a:rPr lang="en-US" sz="1800" b="1" baseline="-25000" dirty="0" smtClean="0">
                <a:solidFill>
                  <a:srgbClr val="002060"/>
                </a:solidFill>
                <a:cs typeface="B Nazanin" pitchFamily="2" charset="-78"/>
              </a:rPr>
              <a:t>2</a:t>
            </a:r>
            <a:r>
              <a:rPr lang="en-US" sz="2200" b="1" baseline="-25000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از این دسته است.</a:t>
            </a:r>
            <a:endParaRPr lang="en-US" sz="2200" b="1" dirty="0">
              <a:solidFill>
                <a:srgbClr val="002060"/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روشهای استفاده از نانوکاتالیست </a:t>
            </a:r>
            <a:r>
              <a:rPr lang="fa-IR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های </a:t>
            </a:r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فلزی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95400"/>
            <a:ext cx="8153400" cy="5181600"/>
          </a:xfrm>
        </p:spPr>
        <p:txBody>
          <a:bodyPr/>
          <a:lstStyle/>
          <a:p>
            <a:pPr lvl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نانوذرات دوفلزی (</a:t>
            </a:r>
            <a:r>
              <a:rPr lang="en-US" sz="2200" b="1" dirty="0" smtClean="0">
                <a:solidFill>
                  <a:srgbClr val="002060"/>
                </a:solidFill>
                <a:cs typeface="B Nazanin" pitchFamily="2" charset="-78"/>
              </a:rPr>
              <a:t>Bimetallic </a:t>
            </a:r>
            <a:r>
              <a:rPr lang="en-US" sz="2200" b="1" dirty="0" err="1" smtClean="0">
                <a:solidFill>
                  <a:srgbClr val="002060"/>
                </a:solidFill>
                <a:cs typeface="B Nazanin" pitchFamily="2" charset="-78"/>
              </a:rPr>
              <a:t>Nanoparticle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):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 lvl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در این رویکرد، نانوکاتالیست به صورت آلیاژی از فلز گران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به همراه فلز ارزان قیمت مورد استفاده قرار می گیرد.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 lvl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یکی از موارد پرکاربرد در این زمینه نانوذرات </a:t>
            </a:r>
            <a:r>
              <a:rPr lang="en-US" sz="2200" b="1" dirty="0" err="1" smtClean="0">
                <a:solidFill>
                  <a:srgbClr val="002060"/>
                </a:solidFill>
                <a:cs typeface="B Nazanin" pitchFamily="2" charset="-78"/>
              </a:rPr>
              <a:t>PtFe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(آلیاژ آهن و پلاتین) است.</a:t>
            </a:r>
            <a:endParaRPr lang="en-US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endParaRPr lang="en-US" dirty="0"/>
          </a:p>
        </p:txBody>
      </p:sp>
      <p:pic>
        <p:nvPicPr>
          <p:cNvPr id="7171" name="Picture 3" descr="C:\Users\Public\Pictures\core-shell-nanoparticle-1_AjNbs_11446, Platinuim- iron Nanopartic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962400"/>
            <a:ext cx="5029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روشهای استفاده از نانوکاتالیست </a:t>
            </a:r>
            <a:r>
              <a:rPr lang="fa-IR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های </a:t>
            </a:r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فلزی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371600"/>
            <a:ext cx="8153400" cy="51054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نانوخوشه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های دوفلزی (</a:t>
            </a:r>
            <a:r>
              <a:rPr lang="en-US" sz="2200" b="1" dirty="0" smtClean="0">
                <a:solidFill>
                  <a:srgbClr val="002060"/>
                </a:solidFill>
                <a:cs typeface="B Nazanin" pitchFamily="2" charset="-78"/>
              </a:rPr>
              <a:t>Bimetallic </a:t>
            </a:r>
            <a:r>
              <a:rPr lang="en-US" sz="2200" b="1" dirty="0" err="1" smtClean="0">
                <a:solidFill>
                  <a:srgbClr val="002060"/>
                </a:solidFill>
                <a:cs typeface="B Nazanin" pitchFamily="2" charset="-78"/>
              </a:rPr>
              <a:t>Nanoclusters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):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در نانو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خوشه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هایی دوفلزی، فلز ارزان در مرکز و فلز گران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قیمت کاتالیستی بر سطح وجود دارد.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نانوخوشه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با مرکز</a:t>
            </a:r>
            <a:r>
              <a:rPr lang="en-US" sz="2200" b="1" dirty="0" smtClean="0">
                <a:solidFill>
                  <a:srgbClr val="002060"/>
                </a:solidFill>
                <a:cs typeface="B Nazanin" pitchFamily="2" charset="-78"/>
              </a:rPr>
              <a:t>Ni 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و سطح </a:t>
            </a:r>
            <a:r>
              <a:rPr lang="en-US" sz="2200" b="1" dirty="0" smtClean="0">
                <a:solidFill>
                  <a:srgbClr val="002060"/>
                </a:solidFill>
                <a:cs typeface="B Nazanin" pitchFamily="2" charset="-78"/>
              </a:rPr>
              <a:t>Pt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ب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ه عنوان یک نانوخوشه دوفلزی مطرح است.</a:t>
            </a:r>
            <a:endParaRPr lang="en-US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endParaRPr lang="en-US" sz="2200" b="1" dirty="0">
              <a:solidFill>
                <a:srgbClr val="002060"/>
              </a:solidFill>
              <a:cs typeface="B Nazanin" pitchFamily="2" charset="-78"/>
            </a:endParaRPr>
          </a:p>
        </p:txBody>
      </p:sp>
      <p:pic>
        <p:nvPicPr>
          <p:cNvPr id="6" name="Picture 2" descr="C:\Users\Public\Pictures\bimetallic, Bimetallic Nanoparti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038600"/>
            <a:ext cx="41910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C:\Users\Public\Pictures\long09. nickel - platinum nano clusters struct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733800"/>
            <a:ext cx="32766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روشهای استفاده از نانوکاتالیست </a:t>
            </a:r>
            <a:r>
              <a:rPr lang="fa-IR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های </a:t>
            </a:r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فلزی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95400"/>
            <a:ext cx="8077200" cy="51816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استفاده از بستر اکسید فلزی: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از معمولترین اکسیدهای فلزی 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مورد استفاده در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بستر برای کاتالیستهای گران بها دی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اکسید تیتانیوم است.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کاتالیست </a:t>
            </a:r>
            <a:r>
              <a:rPr lang="en-US" sz="2200" b="1" dirty="0" smtClean="0">
                <a:solidFill>
                  <a:srgbClr val="002060"/>
                </a:solidFill>
                <a:cs typeface="B Nazanin" pitchFamily="2" charset="-78"/>
              </a:rPr>
              <a:t>Au/TiO</a:t>
            </a:r>
            <a:r>
              <a:rPr lang="en-US" sz="2200" b="1" baseline="-25000" dirty="0" smtClean="0">
                <a:solidFill>
                  <a:srgbClr val="002060"/>
                </a:solidFill>
                <a:cs typeface="B Nazanin" pitchFamily="2" charset="-78"/>
              </a:rPr>
              <a:t>2 </a:t>
            </a:r>
            <a:r>
              <a:rPr lang="fa-IR" sz="2200" b="1" baseline="-25000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نمونه ای از این دست است.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</p:txBody>
      </p:sp>
      <p:pic>
        <p:nvPicPr>
          <p:cNvPr id="4098" name="Picture 2" descr="C:\Users\Public\Pictures\id22319, autio2 cataly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848100"/>
            <a:ext cx="5105400" cy="270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روشهای استفاده از نانوکاتالیست </a:t>
            </a:r>
            <a:r>
              <a:rPr lang="fa-IR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های </a:t>
            </a:r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فلزی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19200"/>
            <a:ext cx="8229600" cy="4953000"/>
          </a:xfrm>
        </p:spPr>
        <p:txBody>
          <a:bodyPr/>
          <a:lstStyle/>
          <a:p>
            <a:pPr lvl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اکسیدهای فلز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ی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با ساختار شبکه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ای فل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ئ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وریت </a:t>
            </a:r>
            <a:r>
              <a:rPr lang="ar-SA" sz="1800" b="1" dirty="0" smtClean="0">
                <a:solidFill>
                  <a:srgbClr val="002060"/>
                </a:solidFill>
                <a:cs typeface="B Nazanin" pitchFamily="2" charset="-78"/>
              </a:rPr>
              <a:t>(</a:t>
            </a:r>
            <a:r>
              <a:rPr lang="en-US" sz="1800" b="1" dirty="0" smtClean="0">
                <a:solidFill>
                  <a:srgbClr val="002060"/>
                </a:solidFill>
                <a:cs typeface="B Nazanin" pitchFamily="2" charset="-78"/>
              </a:rPr>
              <a:t>Fluorite</a:t>
            </a:r>
            <a:r>
              <a:rPr lang="ar-SA" sz="1800" b="1" dirty="0" smtClean="0">
                <a:solidFill>
                  <a:srgbClr val="002060"/>
                </a:solidFill>
                <a:cs typeface="B Nazanin" pitchFamily="2" charset="-78"/>
              </a:rPr>
              <a:t>)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مثل </a:t>
            </a:r>
            <a:r>
              <a:rPr lang="en-US" sz="1800" b="1" dirty="0" smtClean="0">
                <a:solidFill>
                  <a:srgbClr val="002060"/>
                </a:solidFill>
                <a:cs typeface="B Nazanin" pitchFamily="2" charset="-78"/>
              </a:rPr>
              <a:t>CeO</a:t>
            </a:r>
            <a:r>
              <a:rPr lang="en-US" sz="1800" b="1" baseline="-25000" dirty="0" smtClean="0">
                <a:solidFill>
                  <a:srgbClr val="002060"/>
                </a:solidFill>
                <a:cs typeface="B Nazanin" pitchFamily="2" charset="-78"/>
              </a:rPr>
              <a:t>2</a:t>
            </a:r>
            <a:r>
              <a:rPr lang="ar-SA" sz="1800" b="1" dirty="0" smtClean="0">
                <a:solidFill>
                  <a:srgbClr val="002060"/>
                </a:solidFill>
                <a:cs typeface="B Nazanin" pitchFamily="2" charset="-78"/>
              </a:rPr>
              <a:t>، </a:t>
            </a:r>
            <a:r>
              <a:rPr lang="en-US" sz="1800" b="1" dirty="0" smtClean="0">
                <a:solidFill>
                  <a:srgbClr val="002060"/>
                </a:solidFill>
                <a:cs typeface="B Nazanin" pitchFamily="2" charset="-78"/>
              </a:rPr>
              <a:t>ZrO</a:t>
            </a:r>
            <a:r>
              <a:rPr lang="en-US" sz="1800" b="1" baseline="-25000" dirty="0" smtClean="0">
                <a:solidFill>
                  <a:srgbClr val="002060"/>
                </a:solidFill>
                <a:cs typeface="B Nazanin" pitchFamily="2" charset="-78"/>
              </a:rPr>
              <a:t>2</a:t>
            </a:r>
            <a:r>
              <a:rPr lang="ar-SA" sz="1800" b="1" dirty="0" smtClean="0">
                <a:solidFill>
                  <a:srgbClr val="002060"/>
                </a:solidFill>
                <a:cs typeface="B Nazanin" pitchFamily="2" charset="-78"/>
              </a:rPr>
              <a:t> و </a:t>
            </a:r>
            <a:r>
              <a:rPr lang="en-US" sz="1800" b="1" dirty="0" smtClean="0">
                <a:solidFill>
                  <a:srgbClr val="002060"/>
                </a:solidFill>
                <a:cs typeface="B Nazanin" pitchFamily="2" charset="-78"/>
              </a:rPr>
              <a:t>ThO</a:t>
            </a:r>
            <a:r>
              <a:rPr lang="en-US" sz="1800" b="1" baseline="-25000" dirty="0" smtClean="0">
                <a:solidFill>
                  <a:srgbClr val="002060"/>
                </a:solidFill>
                <a:cs typeface="B Nazanin" pitchFamily="2" charset="-78"/>
              </a:rPr>
              <a:t>2</a:t>
            </a:r>
            <a:r>
              <a:rPr lang="en-US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بهبودیافته با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ناخالصی هایی از جنس اکسید فلزات قلیایی یا قلیایی خاکی، به عنوان بستر کاتالیست مورد استفاده قرار می گیرند.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 lvl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در ساختار فل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ئ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وریت، آنیونها در گوشه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های یک مکعب کوچک داخل یک مکعب بزرگ از کاتیونها هستند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.</a:t>
            </a:r>
          </a:p>
          <a:p>
            <a:pPr lvl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کاتیونها در گوشه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ها و وسط وجه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های مکعب بزرگ قرار دارند.</a:t>
            </a:r>
            <a:endParaRPr lang="en-US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 lvl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endParaRPr lang="en-US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endParaRPr lang="en-US" dirty="0"/>
          </a:p>
        </p:txBody>
      </p:sp>
      <p:pic>
        <p:nvPicPr>
          <p:cNvPr id="5122" name="Picture 2" descr="C:\Users\Public\Pictures\cubic-fluorite-structure-54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419600"/>
            <a:ext cx="33528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Public\Pictures\fluori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419600"/>
            <a:ext cx="31242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روشهای استفاده از نانوکاتالیست </a:t>
            </a:r>
            <a:r>
              <a:rPr lang="fa-IR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های </a:t>
            </a:r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فلزی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19200"/>
            <a:ext cx="81534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استفاده از گروههای آلی: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ترکیبات آلی 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مثل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پل، نانوذره مغناطیسی 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و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کاتالیست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ی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 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را به هم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متصل 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می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کنند.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ساختار ترکیبی پس از انجام واکنش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با اعمال میدان مغناطیسی خارجی جداسازی 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می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شود.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ترکیب آلی دوپامین، اتمهای پالادیوم (کاتالیست) را به نانوذره مگنتیت </a:t>
            </a:r>
            <a:r>
              <a:rPr lang="ar-SA" sz="1800" b="1" dirty="0" smtClean="0">
                <a:solidFill>
                  <a:srgbClr val="002060"/>
                </a:solidFill>
                <a:cs typeface="B Nazanin" pitchFamily="2" charset="-78"/>
              </a:rPr>
              <a:t>(</a:t>
            </a:r>
            <a:r>
              <a:rPr lang="en-US" sz="1800" b="1" dirty="0" smtClean="0">
                <a:solidFill>
                  <a:srgbClr val="002060"/>
                </a:solidFill>
                <a:cs typeface="B Nazanin" pitchFamily="2" charset="-78"/>
              </a:rPr>
              <a:t>Fe</a:t>
            </a:r>
            <a:r>
              <a:rPr lang="en-US" sz="1800" b="1" baseline="-25000" dirty="0" smtClean="0">
                <a:solidFill>
                  <a:srgbClr val="002060"/>
                </a:solidFill>
                <a:cs typeface="B Nazanin" pitchFamily="2" charset="-78"/>
              </a:rPr>
              <a:t>3</a:t>
            </a:r>
            <a:r>
              <a:rPr lang="en-US" sz="1800" b="1" dirty="0" smtClean="0">
                <a:solidFill>
                  <a:srgbClr val="002060"/>
                </a:solidFill>
                <a:cs typeface="B Nazanin" pitchFamily="2" charset="-78"/>
              </a:rPr>
              <a:t>O</a:t>
            </a:r>
            <a:r>
              <a:rPr lang="en-US" sz="1800" b="1" baseline="-25000" dirty="0" smtClean="0">
                <a:solidFill>
                  <a:srgbClr val="002060"/>
                </a:solidFill>
                <a:cs typeface="B Nazanin" pitchFamily="2" charset="-78"/>
              </a:rPr>
              <a:t>4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) متصل می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کند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.</a:t>
            </a:r>
            <a:endParaRPr lang="en-US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endParaRPr lang="en-US" sz="2200" b="1" dirty="0">
              <a:solidFill>
                <a:srgbClr val="002060"/>
              </a:solidFill>
              <a:cs typeface="B Nazanin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114800"/>
            <a:ext cx="4156364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C:\Users\Public\Pictures\organic compoun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4419600"/>
            <a:ext cx="33528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روشهای استفاده از نانوکاتالیست </a:t>
            </a:r>
            <a:r>
              <a:rPr lang="fa-IR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های </a:t>
            </a:r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فلزی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95400"/>
            <a:ext cx="8077200" cy="51816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استفاده از ترکیبات کمپلکس (</a:t>
            </a:r>
            <a:r>
              <a:rPr lang="en-US" sz="2200" b="1" dirty="0" smtClean="0">
                <a:solidFill>
                  <a:srgbClr val="002060"/>
                </a:solidFill>
                <a:cs typeface="B Nazanin" pitchFamily="2" charset="-78"/>
              </a:rPr>
              <a:t>Complex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):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بسیاری از فلزات در یک عدد اکسایش خاص (به صورت یون) دارای فعالیت کاتالیستی می باشند.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یونها به تنهایی در محیط واکنش ناپایدار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ان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د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.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برای ایجاد پایداری و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یا حفظ عملکرد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یون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، آن  را به یک ترکیب کمپلکس تبدیل می کنند.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</a:pPr>
            <a:endParaRPr lang="en-US" sz="2200" b="1" dirty="0">
              <a:solidFill>
                <a:srgbClr val="002060"/>
              </a:solidFill>
              <a:cs typeface="B Nazanin" pitchFamily="2" charset="-78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343400"/>
            <a:ext cx="60960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کاتالیست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371600"/>
            <a:ext cx="8153400" cy="5105400"/>
          </a:xfrm>
        </p:spPr>
        <p:txBody>
          <a:bodyPr/>
          <a:lstStyle/>
          <a:p>
            <a:pPr lvl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انواع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کاتالیستها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: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همگن (</a:t>
            </a:r>
            <a:r>
              <a:rPr lang="en-US" sz="2200" b="1" dirty="0" smtClean="0">
                <a:solidFill>
                  <a:srgbClr val="002060"/>
                </a:solidFill>
                <a:cs typeface="B Nazanin" pitchFamily="2" charset="-78"/>
              </a:rPr>
              <a:t>Homogeneous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)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ناهمگن (</a:t>
            </a:r>
            <a:r>
              <a:rPr lang="en-US" sz="2200" b="1" dirty="0" smtClean="0">
                <a:solidFill>
                  <a:srgbClr val="002060"/>
                </a:solidFill>
                <a:cs typeface="B Nazanin" pitchFamily="2" charset="-78"/>
              </a:rPr>
              <a:t>Heterogeneous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)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endParaRPr lang="en-US" dirty="0"/>
          </a:p>
        </p:txBody>
      </p:sp>
      <p:pic>
        <p:nvPicPr>
          <p:cNvPr id="19458" name="Picture 2" descr="C:\Users\Public\Pictures\388332aa.eps.2, homogen cat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3876675"/>
            <a:ext cx="4229100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9" name="Picture 3" descr="C:\Users\Public\Pictures\ca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371600"/>
            <a:ext cx="2971800" cy="224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 descr="C:\Users\Public\Pictures\image002, hetroge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4079358"/>
            <a:ext cx="2743200" cy="2169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روشهای استفاده از نانوکاتالیست </a:t>
            </a:r>
            <a:r>
              <a:rPr lang="fa-IR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های </a:t>
            </a:r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فلزی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524000"/>
            <a:ext cx="8229600" cy="4953000"/>
          </a:xfrm>
        </p:spPr>
        <p:txBody>
          <a:bodyPr/>
          <a:lstStyle/>
          <a:p>
            <a:pPr lvl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ترکیب کمپلکس، یک ترکیب شیمیایی است که در آن ترکیبات آلی الکترون دهنده به نام لیگاند 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به مراکز فلزی الکترون می دهد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.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 lvl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لیگاندها معمولا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ً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حاوی اتمهای الکترون دهنده و یا اتمهای دارای زوج الکترون تنها (غیر پیوندی) هستند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.</a:t>
            </a:r>
          </a:p>
          <a:p>
            <a:pPr lvl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لیگاندها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الکترونهای خود را در اختیار یون یا اتمهای فلزی (که دارای کمبود الکترون هستند) قرار 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می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دهند و آنها را پایدار 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می کنند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.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 lvl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ترکیبات کمپلکس معمولا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ً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در محیط واکنش محلول 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اند.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 lvl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بسیاری از کاتالیستهای همگن ساختار کمپلکسی دارند.</a:t>
            </a:r>
            <a:endParaRPr lang="en-US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 lvl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endParaRPr lang="en-US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روشهای استفاده از نانوکاتالیست </a:t>
            </a:r>
            <a:r>
              <a:rPr lang="fa-IR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های </a:t>
            </a:r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فلزی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95400"/>
            <a:ext cx="8153400" cy="51816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ترکیبات کمپلکس از یون فلزی کاتالیستی می توانند بر سطح نانوذره مغناطیسی قرار گیرند.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کاتالیست کمپلکس شده با اعمال یک میدان مغناطیسی همچون یک کاتالیست ناهمگن در انتهای واکنش جداسازی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می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شود.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</p:txBody>
      </p:sp>
      <p:pic>
        <p:nvPicPr>
          <p:cNvPr id="4098" name="Picture 2" descr="C:\Users\Public\Pictures\image004, m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5325" y="3581400"/>
            <a:ext cx="3648075" cy="303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Public\Pictures\ima 2. complex cataly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81400"/>
            <a:ext cx="42672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روشهای استفاده از نانوکاتالیست </a:t>
            </a:r>
            <a:r>
              <a:rPr lang="fa-IR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های </a:t>
            </a:r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فلزی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371600"/>
            <a:ext cx="8077200" cy="51054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اتصال کمپلکسی از فلز کاتالیستی و گران بهای روتنیوم (</a:t>
            </a:r>
            <a:r>
              <a:rPr lang="en-US" sz="2200" b="1" dirty="0" err="1" smtClean="0">
                <a:solidFill>
                  <a:srgbClr val="002060"/>
                </a:solidFill>
                <a:cs typeface="B Nazanin" pitchFamily="2" charset="-78"/>
              </a:rPr>
              <a:t>Ru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) توسط اکسیژنهای لیگاند آن به نانوذره فریت (</a:t>
            </a:r>
            <a:r>
              <a:rPr lang="en-US" sz="2200" b="1" dirty="0" smtClean="0">
                <a:solidFill>
                  <a:srgbClr val="002060"/>
                </a:solidFill>
                <a:cs typeface="B Nazanin" pitchFamily="2" charset="-78"/>
              </a:rPr>
              <a:t>Fe</a:t>
            </a:r>
            <a:r>
              <a:rPr lang="en-US" sz="2200" b="1" baseline="-25000" dirty="0" smtClean="0">
                <a:solidFill>
                  <a:srgbClr val="002060"/>
                </a:solidFill>
                <a:cs typeface="B Nazanin" pitchFamily="2" charset="-78"/>
              </a:rPr>
              <a:t>2</a:t>
            </a:r>
            <a:r>
              <a:rPr lang="en-US" sz="2200" b="1" dirty="0" smtClean="0">
                <a:solidFill>
                  <a:srgbClr val="002060"/>
                </a:solidFill>
                <a:cs typeface="B Nazanin" pitchFamily="2" charset="-78"/>
              </a:rPr>
              <a:t>O</a:t>
            </a:r>
            <a:r>
              <a:rPr lang="en-US" sz="2200" b="1" baseline="-25000" dirty="0" smtClean="0">
                <a:solidFill>
                  <a:srgbClr val="002060"/>
                </a:solidFill>
                <a:cs typeface="B Nazanin" pitchFamily="2" charset="-78"/>
              </a:rPr>
              <a:t>3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) در شکل 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زیر مشخص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است.</a:t>
            </a:r>
            <a:endParaRPr lang="en-US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667000"/>
            <a:ext cx="76962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روشهای استفاده از نانوکاتالیست </a:t>
            </a:r>
            <a:r>
              <a:rPr lang="fa-IR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های </a:t>
            </a:r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فلزی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371600"/>
            <a:ext cx="82296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جایگزینی فلزات کم بها: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مطالعات متعدد در زمینه جایگزینی فلزات گران بها (</a:t>
            </a:r>
            <a:r>
              <a:rPr lang="en-US" sz="2200" b="1" dirty="0" smtClean="0">
                <a:solidFill>
                  <a:srgbClr val="002060"/>
                </a:solidFill>
                <a:cs typeface="B Nazanin" pitchFamily="2" charset="-78"/>
              </a:rPr>
              <a:t>PGM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) با ترکیباتی ارزانتر مثل نانوذرات دی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سولفید مولیبدن (</a:t>
            </a:r>
            <a:r>
              <a:rPr lang="en-US" sz="2200" b="1" dirty="0" smtClean="0">
                <a:solidFill>
                  <a:srgbClr val="002060"/>
                </a:solidFill>
                <a:cs typeface="B Nazanin" pitchFamily="2" charset="-78"/>
              </a:rPr>
              <a:t>MoS</a:t>
            </a:r>
            <a:r>
              <a:rPr lang="en-US" sz="2200" b="1" baseline="-25000" dirty="0" smtClean="0">
                <a:solidFill>
                  <a:srgbClr val="002060"/>
                </a:solidFill>
                <a:cs typeface="B Nazanin" pitchFamily="2" charset="-78"/>
              </a:rPr>
              <a:t>2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) یا نانوذراتی با زمینه آهن در این راستا صورت گرفته است.</a:t>
            </a:r>
            <a:endParaRPr lang="en-US" sz="2200" b="1" dirty="0">
              <a:solidFill>
                <a:srgbClr val="002060"/>
              </a:solidFill>
              <a:cs typeface="B Nazanin" pitchFamily="2" charset="-78"/>
            </a:endParaRPr>
          </a:p>
        </p:txBody>
      </p:sp>
      <p:pic>
        <p:nvPicPr>
          <p:cNvPr id="5122" name="Picture 2" descr="C:\Users\Public\Pictures\th (1), ir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1" y="3733800"/>
            <a:ext cx="2438399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Public\Pictures\image1, MoS2 nanoparticl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3448050"/>
            <a:ext cx="5448300" cy="318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1295400"/>
            <a:ext cx="281939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روشهای استفاده از نانوکاتالیست </a:t>
            </a:r>
            <a:r>
              <a:rPr lang="fa-IR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های </a:t>
            </a:r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فلزی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524000"/>
            <a:ext cx="8229600" cy="4953000"/>
          </a:xfrm>
        </p:spPr>
        <p:txBody>
          <a:bodyPr/>
          <a:lstStyle/>
          <a:p>
            <a:pPr lvl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استفاده از درخت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سان (</a:t>
            </a:r>
            <a:r>
              <a:rPr lang="en-US" sz="2200" b="1" dirty="0" err="1" smtClean="0">
                <a:solidFill>
                  <a:srgbClr val="002060"/>
                </a:solidFill>
                <a:cs typeface="B Nazanin" pitchFamily="2" charset="-78"/>
              </a:rPr>
              <a:t>Dendrimer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):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 lvl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درخت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سانها، ترکیباتی شبه پلیمری هستند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.</a:t>
            </a:r>
          </a:p>
          <a:p>
            <a:pPr lvl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از یک مرکز منشعب شده و ساختار شاخه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ای دارند.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 lvl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پرکاربردترین 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دندریمر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، پلی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آمیدوآمین </a:t>
            </a:r>
            <a:r>
              <a:rPr lang="ar-SA" sz="1800" b="1" dirty="0" smtClean="0">
                <a:solidFill>
                  <a:srgbClr val="002060"/>
                </a:solidFill>
                <a:cs typeface="B Nazanin" pitchFamily="2" charset="-78"/>
              </a:rPr>
              <a:t>(</a:t>
            </a:r>
            <a:r>
              <a:rPr lang="en-US" sz="1800" b="1" dirty="0" smtClean="0">
                <a:solidFill>
                  <a:srgbClr val="002060"/>
                </a:solidFill>
                <a:cs typeface="B Nazanin" pitchFamily="2" charset="-78"/>
              </a:rPr>
              <a:t>PAMAM</a:t>
            </a:r>
            <a:r>
              <a:rPr lang="ar-SA" sz="1800" b="1" dirty="0" smtClean="0">
                <a:solidFill>
                  <a:srgbClr val="002060"/>
                </a:solidFill>
                <a:cs typeface="B Nazanin" pitchFamily="2" charset="-78"/>
              </a:rPr>
              <a:t>)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است.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 lvl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نانوذرات کاتالیستی می توانند در داخل حفره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های درخت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سان جای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گیرند.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 lvl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جایگیری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نانوذرات کاتالیستی برای حفظ فعالیت و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پایداری 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آنها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در شرایط واکنش صورت می پذیرد.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روشهای استفاده از نانوکاتالیست </a:t>
            </a:r>
            <a:r>
              <a:rPr lang="fa-IR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های </a:t>
            </a:r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فلزی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cs typeface="B Nazanin" pitchFamily="2" charset="-78"/>
              </a:rPr>
              <a:t>نانوذرات </a:t>
            </a:r>
            <a:r>
              <a:rPr lang="en-US" b="1" dirty="0" smtClean="0">
                <a:solidFill>
                  <a:srgbClr val="002060"/>
                </a:solidFill>
                <a:cs typeface="B Nazanin" pitchFamily="2" charset="-78"/>
              </a:rPr>
              <a:t>Pt </a:t>
            </a:r>
            <a:r>
              <a:rPr lang="fa-IR" b="1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b="1" smtClean="0">
                <a:solidFill>
                  <a:srgbClr val="002060"/>
                </a:solidFill>
                <a:cs typeface="B Nazanin" pitchFamily="2" charset="-78"/>
              </a:rPr>
              <a:t>در </a:t>
            </a:r>
            <a:r>
              <a:rPr lang="en-US" b="1" dirty="0" smtClean="0">
                <a:solidFill>
                  <a:srgbClr val="002060"/>
                </a:solidFill>
                <a:cs typeface="B Nazanin" pitchFamily="2" charset="-78"/>
              </a:rPr>
              <a:t>PAMAM</a:t>
            </a:r>
            <a:endParaRPr lang="en-US" dirty="0"/>
          </a:p>
        </p:txBody>
      </p:sp>
      <p:pic>
        <p:nvPicPr>
          <p:cNvPr id="6146" name="Picture 2" descr="C:\Users\fatemeh\Desktop\P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286000"/>
            <a:ext cx="5638800" cy="3729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روشهای استفاده از نانوکاتالیست </a:t>
            </a:r>
            <a:r>
              <a:rPr lang="fa-IR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های </a:t>
            </a:r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فلزی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95400"/>
            <a:ext cx="8153400" cy="51816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استفاده از نانوساختارهای متفاوت: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از اشکال مختلف نانوساختاری دیگر مثل نانومیله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ها، نانولوله ها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و ... برای دستیابی به کاتالیست فعالتر استفاده 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می شود.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نانومیله های </a:t>
            </a:r>
            <a:r>
              <a:rPr lang="en-US" sz="2200" b="1" dirty="0" smtClean="0">
                <a:solidFill>
                  <a:srgbClr val="002060"/>
                </a:solidFill>
                <a:cs typeface="B Nazanin" pitchFamily="2" charset="-78"/>
              </a:rPr>
              <a:t>Co</a:t>
            </a:r>
            <a:r>
              <a:rPr lang="en-US" sz="2200" b="1" baseline="-25000" dirty="0" smtClean="0">
                <a:solidFill>
                  <a:srgbClr val="002060"/>
                </a:solidFill>
                <a:cs typeface="B Nazanin" pitchFamily="2" charset="-78"/>
              </a:rPr>
              <a:t>3</a:t>
            </a:r>
            <a:r>
              <a:rPr lang="en-US" sz="2200" b="1" dirty="0" smtClean="0">
                <a:solidFill>
                  <a:srgbClr val="002060"/>
                </a:solidFill>
                <a:cs typeface="B Nazanin" pitchFamily="2" charset="-78"/>
              </a:rPr>
              <a:t>O</a:t>
            </a:r>
            <a:r>
              <a:rPr lang="en-US" sz="2200" b="1" baseline="-25000" dirty="0" smtClean="0">
                <a:solidFill>
                  <a:srgbClr val="002060"/>
                </a:solidFill>
                <a:cs typeface="B Nazanin" pitchFamily="2" charset="-78"/>
              </a:rPr>
              <a:t>4</a:t>
            </a:r>
            <a:r>
              <a:rPr lang="en-US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سطح فعال بالا و پایداری گرمایی و شیمیایی خوبی دارند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.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.</a:t>
            </a:r>
            <a:endParaRPr lang="en-US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endParaRPr lang="en-US" sz="2200" b="1" dirty="0">
              <a:solidFill>
                <a:srgbClr val="002060"/>
              </a:solidFill>
              <a:cs typeface="B Nazanin" pitchFamily="2" charset="-78"/>
            </a:endParaRPr>
          </a:p>
        </p:txBody>
      </p:sp>
      <p:pic>
        <p:nvPicPr>
          <p:cNvPr id="1027" name="Picture 3" descr="C:\Users\Public\Pictures\F0031580-Carbon_nanotube-SP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733800"/>
            <a:ext cx="43434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بحث و نتیجه</a:t>
            </a:r>
            <a:r>
              <a:rPr lang="fa-IR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ar-S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گیری</a:t>
            </a:r>
            <a:endParaRPr lang="en-US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92D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371600"/>
            <a:ext cx="8153400" cy="51054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ابعاد نانو، شرایطی عالی برای علم کاتالیست مهیا کرده است.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سطح فعال بالا و گزینش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پذیری عالی در نانوکاتالیستها باعث افزایش سرعت و بازده واکنش می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شود.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نانوکاتالیست، محاسن کاتالیستهای همگن (سطح بالا) و ناهمگن (قابلیت جداسازی) را در خود جمع کرده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است.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ساختارهای نانوکاتالیستی بسیار متنوع هستند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.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جداسازی و تغییر در عملکرد آنها توسط اصلاح شیمیایی آسان است.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تحقیقات در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جنبه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های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مختلف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نانوکاتالیست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ها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، به سرعت ادامه دارد و بر جذابيت آن روز به روز افزوده مي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شود.</a:t>
            </a:r>
            <a:endParaRPr lang="en-US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endParaRPr lang="en-US" sz="2200" b="1" dirty="0">
              <a:solidFill>
                <a:srgbClr val="002060"/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atom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419600"/>
            <a:ext cx="2286000" cy="2247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کاتالیست همگن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371600"/>
            <a:ext cx="8229600" cy="5105400"/>
          </a:xfrm>
        </p:spPr>
        <p:txBody>
          <a:bodyPr/>
          <a:lstStyle/>
          <a:p>
            <a:pPr lvl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کاتالیست همگن، تک اتم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،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یون یا مولکول است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.</a:t>
            </a:r>
          </a:p>
          <a:p>
            <a:pPr lvl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با واکنش دهنده ها هم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فاز می باشد.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 lvl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ذرات کاتالیست همگن می توانند به راحتی در مخلوط واکنش حل شوند.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 lvl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کاتالیست همگن در واکنش مصرف شده و مجددا تولید (بازیابی) می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شود.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 lvl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فعالیت بسیار بالا، گزینش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پذیری و بازده خوب، از محاسن این گونه از کاتالیست می باشد.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 lvl="0">
              <a:lnSpc>
                <a:spcPct val="150000"/>
              </a:lnSpc>
              <a:buClr>
                <a:srgbClr val="92D050"/>
              </a:buClr>
            </a:pPr>
            <a:endParaRPr lang="en-US" dirty="0"/>
          </a:p>
        </p:txBody>
      </p:sp>
      <p:pic>
        <p:nvPicPr>
          <p:cNvPr id="1027" name="Picture 3" descr="C:\Users\Public\Pictures\molecu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419600"/>
            <a:ext cx="2514600" cy="1981200"/>
          </a:xfrm>
          <a:prstGeom prst="rect">
            <a:avLst/>
          </a:prstGeom>
          <a:noFill/>
        </p:spPr>
      </p:pic>
      <p:pic>
        <p:nvPicPr>
          <p:cNvPr id="1028" name="Picture 4" descr="C:\Users\Public\Pictures\iondrawi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4495800"/>
            <a:ext cx="31242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کاتالیست همگن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52400" y="1371600"/>
            <a:ext cx="8382000" cy="5105400"/>
          </a:xfrm>
        </p:spPr>
        <p:txBody>
          <a:bodyPr/>
          <a:lstStyle/>
          <a:p>
            <a:pPr lvl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بهبود در عملکرد کاتالیستهای همگن می تواند با اتصال گروههای متفاوت آلی و معدنی به ذره اصلی فراهم شود.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 lvl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مشکل اصلی در فناوری کاتالیستهای همگن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: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پس از اتمام واکنش، جداسازی کاتالیست حل شده از مخلوط نهایی کار ساده ای نیست.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این مشکل به ویژه در زمانی که کاتالیست در مقادیر کم مصرف می شود، خود یک چالش بزرگ است.</a:t>
            </a:r>
            <a:endParaRPr lang="en-US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 lvl="0"/>
            <a:endParaRPr lang="en-US" dirty="0" smtClean="0">
              <a:solidFill>
                <a:srgbClr val="DDDDDD">
                  <a:lumMod val="25000"/>
                </a:srgbClr>
              </a:solidFill>
            </a:endParaRPr>
          </a:p>
          <a:p>
            <a:endParaRPr lang="en-US" dirty="0"/>
          </a:p>
        </p:txBody>
      </p:sp>
      <p:pic>
        <p:nvPicPr>
          <p:cNvPr id="2050" name="Picture 2" descr="C:\Users\Public\Pictures\phases1, homoge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800600"/>
            <a:ext cx="44196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کاتالیست ناهمگن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95400"/>
            <a:ext cx="82296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کاتالیست ناهمگن، با واکنش دهنده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ها در یک فاز نیست.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کاتالیست ناهمگن به راحتی در محیط واکنش حل نمی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شود</a:t>
            </a:r>
            <a:r>
              <a:rPr lang="en-US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و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فعالیت محدود 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دارد.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کاتالیستهای ناهمگن به راحتی (با صرف هزینه، زمان و مواد کمتر) از مخلوط واکنش جدا می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شوند و موجب ناخالصی محصولات نمی گردند.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برای 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جبران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کمبود سطح فعال، استفاده از یک بستر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در نقش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تکیه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گاه کاتالیست، ضروری است.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بستر معمولا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ً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یک ساختار متخلخ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ل</a:t>
            </a:r>
            <a:r>
              <a:rPr lang="en-US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با سطح فعال بالاست. </a:t>
            </a:r>
            <a:endParaRPr lang="en-US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endParaRPr lang="en-US" sz="2200" b="1" dirty="0">
              <a:solidFill>
                <a:srgbClr val="002060"/>
              </a:solidFill>
              <a:cs typeface="B Nazanin" pitchFamily="2" charset="-78"/>
            </a:endParaRPr>
          </a:p>
        </p:txBody>
      </p:sp>
      <p:pic>
        <p:nvPicPr>
          <p:cNvPr id="3074" name="Picture 2" descr="C:\Users\Public\Pictures\hetrogen,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038600"/>
            <a:ext cx="2438400" cy="2371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نانوکاتالیست ها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95400"/>
            <a:ext cx="8153400" cy="50292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کاتالیست مناسب، باید سطح فعال زیاد داشته و قابل جداسازی باشد.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فناوری نانو، می تواند سطح فعال بسیار زیادی را برای کاتالیست فراهم آورد.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با آنکه سطح فعال نانوکاتالیستها بسیار بالاتر از کاتالیستهای معمولی است، سطح فعال یک نانوکاتالیست همواره از یک کاتالیزور همگن پایین تر است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.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 lvl="1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کاتالیزور همگن با انحلال خود در تماس کامل با محتویات واکنش قرار دارد.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endParaRPr lang="en-US" sz="2200" b="1" dirty="0">
              <a:solidFill>
                <a:srgbClr val="002060"/>
              </a:solidFill>
              <a:cs typeface="B Nazanin" pitchFamily="2" charset="-78"/>
            </a:endParaRPr>
          </a:p>
        </p:txBody>
      </p:sp>
      <p:pic>
        <p:nvPicPr>
          <p:cNvPr id="13314" name="Picture 2" descr="C:\Users\Public\Pictures\图片7, nano ca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4963" y="4191000"/>
            <a:ext cx="5354637" cy="237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نانوکاتالیست ها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19200"/>
            <a:ext cx="8229600" cy="4953000"/>
          </a:xfrm>
        </p:spPr>
        <p:txBody>
          <a:bodyPr/>
          <a:lstStyle/>
          <a:p>
            <a:pPr lvl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نانوذرات کاتالیستی به دلیل ابعاد بزرگ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،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در محلول واکنش حل نشده و به سادگی قابل جداسازی هستند. </a:t>
            </a:r>
            <a:endParaRPr lang="fa-IR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 lvl="0"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سطح فعال نانوکاتالیستها زیاد 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و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قابلیت جداسازی 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آنها 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در پایان واکنش،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 خوب است.</a:t>
            </a:r>
          </a:p>
          <a:p>
            <a:pPr lvl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فرآیند پیچیده تولید برخی از نانوکاتالیستها هزینه بر 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است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، اما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: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فناوری نانو مقدار کاتالیست، انرژی و زمان مورد نیاز برای انجام واکنش را تقلیل می دهد</a:t>
            </a:r>
            <a:r>
              <a:rPr lang="fa-IR" sz="2200" b="1" dirty="0" smtClean="0">
                <a:solidFill>
                  <a:srgbClr val="002060"/>
                </a:solidFill>
                <a:cs typeface="B Nazanin" pitchFamily="2" charset="-78"/>
              </a:rPr>
              <a:t>، پس هزینه بر بودن آنها</a:t>
            </a:r>
            <a:r>
              <a:rPr lang="ar-SA" sz="2200" b="1" dirty="0" smtClean="0">
                <a:solidFill>
                  <a:srgbClr val="002060"/>
                </a:solidFill>
                <a:cs typeface="B Nazanin" pitchFamily="2" charset="-78"/>
              </a:rPr>
              <a:t> قابل چشم پوشی است.</a:t>
            </a:r>
            <a:endParaRPr lang="en-US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pPr lvl="0">
              <a:lnSpc>
                <a:spcPct val="150000"/>
              </a:lnSpc>
              <a:buClr>
                <a:srgbClr val="92D050"/>
              </a:buClr>
            </a:pPr>
            <a:endParaRPr lang="en-US" sz="2200" b="1" dirty="0" smtClean="0">
              <a:solidFill>
                <a:srgbClr val="002060"/>
              </a:solidFill>
              <a:cs typeface="B Nazanin" pitchFamily="2" charset="-78"/>
            </a:endParaRPr>
          </a:p>
          <a:p>
            <a:endParaRPr lang="en-US" dirty="0"/>
          </a:p>
        </p:txBody>
      </p:sp>
      <p:pic>
        <p:nvPicPr>
          <p:cNvPr id="18434" name="Picture 2" descr="C:\Users\Public\Pictures\th (1)money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95800"/>
            <a:ext cx="16002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8" name="Picture 2" descr="C:\Users\Public\Pictures\nano_news_0605_cataly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724400"/>
            <a:ext cx="39624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mpany Handbook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ompany Handbook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B Lotus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B Lotus" pitchFamily="2" charset="-78"/>
          </a:defRPr>
        </a:defPPr>
      </a:lstStyle>
    </a:lnDef>
  </a:objectDefaults>
  <a:extraClrSchemeLst>
    <a:extraClrScheme>
      <a:clrScheme name="Company Handbook 1">
        <a:dk1>
          <a:srgbClr val="00354E"/>
        </a:dk1>
        <a:lt1>
          <a:srgbClr val="EAEAEA"/>
        </a:lt1>
        <a:dk2>
          <a:srgbClr val="006699"/>
        </a:dk2>
        <a:lt2>
          <a:srgbClr val="CCECFF"/>
        </a:lt2>
        <a:accent1>
          <a:srgbClr val="006699"/>
        </a:accent1>
        <a:accent2>
          <a:srgbClr val="6699FF"/>
        </a:accent2>
        <a:accent3>
          <a:srgbClr val="AAB8CA"/>
        </a:accent3>
        <a:accent4>
          <a:srgbClr val="C8C8C8"/>
        </a:accent4>
        <a:accent5>
          <a:srgbClr val="AAB8CA"/>
        </a:accent5>
        <a:accent6>
          <a:srgbClr val="5C8AE7"/>
        </a:accent6>
        <a:hlink>
          <a:srgbClr val="CCCCFF"/>
        </a:hlink>
        <a:folHlink>
          <a:srgbClr val="5E6FD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ny Handbook 2">
        <a:dk1>
          <a:srgbClr val="000080"/>
        </a:dk1>
        <a:lt1>
          <a:srgbClr val="FFFFFF"/>
        </a:lt1>
        <a:dk2>
          <a:srgbClr val="3366CC"/>
        </a:dk2>
        <a:lt2>
          <a:srgbClr val="7A7C93"/>
        </a:lt2>
        <a:accent1>
          <a:srgbClr val="006699"/>
        </a:accent1>
        <a:accent2>
          <a:srgbClr val="6699FF"/>
        </a:accent2>
        <a:accent3>
          <a:srgbClr val="FFFFFF"/>
        </a:accent3>
        <a:accent4>
          <a:srgbClr val="00006C"/>
        </a:accent4>
        <a:accent5>
          <a:srgbClr val="AAB8CA"/>
        </a:accent5>
        <a:accent6>
          <a:srgbClr val="5C8AE7"/>
        </a:accent6>
        <a:hlink>
          <a:srgbClr val="9933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969696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B8B8B8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4">
        <a:dk1>
          <a:srgbClr val="660066"/>
        </a:dk1>
        <a:lt1>
          <a:srgbClr val="EAEAEA"/>
        </a:lt1>
        <a:dk2>
          <a:srgbClr val="3366CC"/>
        </a:dk2>
        <a:lt2>
          <a:srgbClr val="7A7C93"/>
        </a:lt2>
        <a:accent1>
          <a:srgbClr val="00CCCC"/>
        </a:accent1>
        <a:accent2>
          <a:srgbClr val="CC66FF"/>
        </a:accent2>
        <a:accent3>
          <a:srgbClr val="F3F3F3"/>
        </a:accent3>
        <a:accent4>
          <a:srgbClr val="560056"/>
        </a:accent4>
        <a:accent5>
          <a:srgbClr val="AAE2E2"/>
        </a:accent5>
        <a:accent6>
          <a:srgbClr val="B95CE7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5">
        <a:dk1>
          <a:srgbClr val="00354E"/>
        </a:dk1>
        <a:lt1>
          <a:srgbClr val="EAEAEA"/>
        </a:lt1>
        <a:dk2>
          <a:srgbClr val="6D67AA"/>
        </a:dk2>
        <a:lt2>
          <a:srgbClr val="CCCCFF"/>
        </a:lt2>
        <a:accent1>
          <a:srgbClr val="6600CC"/>
        </a:accent1>
        <a:accent2>
          <a:srgbClr val="9999FF"/>
        </a:accent2>
        <a:accent3>
          <a:srgbClr val="BAB8D2"/>
        </a:accent3>
        <a:accent4>
          <a:srgbClr val="C8C8C8"/>
        </a:accent4>
        <a:accent5>
          <a:srgbClr val="B8AAE2"/>
        </a:accent5>
        <a:accent6>
          <a:srgbClr val="8A8AE7"/>
        </a:accent6>
        <a:hlink>
          <a:srgbClr val="CCCCFF"/>
        </a:hlink>
        <a:folHlink>
          <a:srgbClr val="9D70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ny Handbook 6">
        <a:dk1>
          <a:srgbClr val="003366"/>
        </a:dk1>
        <a:lt1>
          <a:srgbClr val="EAEAEA"/>
        </a:lt1>
        <a:dk2>
          <a:srgbClr val="009999"/>
        </a:dk2>
        <a:lt2>
          <a:srgbClr val="FFFFFF"/>
        </a:lt2>
        <a:accent1>
          <a:srgbClr val="008080"/>
        </a:accent1>
        <a:accent2>
          <a:srgbClr val="00CCCC"/>
        </a:accent2>
        <a:accent3>
          <a:srgbClr val="AACACA"/>
        </a:accent3>
        <a:accent4>
          <a:srgbClr val="C8C8C8"/>
        </a:accent4>
        <a:accent5>
          <a:srgbClr val="AAC0C0"/>
        </a:accent5>
        <a:accent6>
          <a:srgbClr val="00B9B9"/>
        </a:accent6>
        <a:hlink>
          <a:srgbClr val="A7DDE1"/>
        </a:hlink>
        <a:folHlink>
          <a:srgbClr val="FF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Company Handbook</Template>
  <TotalTime>3462</TotalTime>
  <Words>2649</Words>
  <Application>Microsoft Office PowerPoint</Application>
  <PresentationFormat>On-screen Show (4:3)</PresentationFormat>
  <Paragraphs>344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1" baseType="lpstr">
      <vt:lpstr>Arial</vt:lpstr>
      <vt:lpstr>Arial Black</vt:lpstr>
      <vt:lpstr>B Jalal</vt:lpstr>
      <vt:lpstr>B Lotus</vt:lpstr>
      <vt:lpstr>B Nazanin</vt:lpstr>
      <vt:lpstr>B Titr</vt:lpstr>
      <vt:lpstr>B Yekan</vt:lpstr>
      <vt:lpstr>B Zar</vt:lpstr>
      <vt:lpstr>ITC Avant Garde Gothic</vt:lpstr>
      <vt:lpstr>Times New Roman</vt:lpstr>
      <vt:lpstr>Wingdings</vt:lpstr>
      <vt:lpstr>Company Handbook</vt:lpstr>
      <vt:lpstr>PowerPoint Presentation</vt:lpstr>
      <vt:lpstr>PowerPoint Presentation</vt:lpstr>
      <vt:lpstr>کاتالیست</vt:lpstr>
      <vt:lpstr>کاتالیست</vt:lpstr>
      <vt:lpstr>کاتالیست همگن</vt:lpstr>
      <vt:lpstr>کاتالیست همگن</vt:lpstr>
      <vt:lpstr>کاتالیست ناهمگن</vt:lpstr>
      <vt:lpstr>نانوکاتالیست ها </vt:lpstr>
      <vt:lpstr>نانوکاتالیست ها </vt:lpstr>
      <vt:lpstr>نانوکاتالیست ها </vt:lpstr>
      <vt:lpstr> انواع نانوکاتالیست</vt:lpstr>
      <vt:lpstr>ويژگيهاي اصلي نانوكاتاليست</vt:lpstr>
      <vt:lpstr>انواع نانوکاتالیست</vt:lpstr>
      <vt:lpstr>نانوکاتالیست با رفتار همگن</vt:lpstr>
      <vt:lpstr>فرایند کاهش </vt:lpstr>
      <vt:lpstr>فرایند کاهش </vt:lpstr>
      <vt:lpstr>نانوکاتالیست با رفتار ناهمگن</vt:lpstr>
      <vt:lpstr>نانوکاتالیست با رفتار ناهمگن</vt:lpstr>
      <vt:lpstr>ویژگیهای نانوکاتالیست ها</vt:lpstr>
      <vt:lpstr>ویژگیهای نانوکاتالیست ها</vt:lpstr>
      <vt:lpstr>ویژگیهای نانوکاتالیست ها</vt:lpstr>
      <vt:lpstr>ویژگیهای نانوکاتالیست ها</vt:lpstr>
      <vt:lpstr>ویژگیهای نانوکاتالیست ها</vt:lpstr>
      <vt:lpstr>ویژگیهای نانوکاتالیست ها</vt:lpstr>
      <vt:lpstr>ویژگیهای نانوکاتالیست ها</vt:lpstr>
      <vt:lpstr>ویژگیهای نانوکاتالیست ها</vt:lpstr>
      <vt:lpstr>ویژگیهای نانوکاتالیست ها</vt:lpstr>
      <vt:lpstr>ویژگیهای نانوکاتالیست ها</vt:lpstr>
      <vt:lpstr>مزایا و معایب نانوکاتالیست</vt:lpstr>
      <vt:lpstr>روشهای استفاده از نانوکاتالیست های فلزی</vt:lpstr>
      <vt:lpstr>روشهای استفاده از نانوکاتالیست های فلزی</vt:lpstr>
      <vt:lpstr>روشهای استفاده از نانوکاتالیست های فلزی</vt:lpstr>
      <vt:lpstr>روشهای استفاده از نانوکاتالیست های فلزی</vt:lpstr>
      <vt:lpstr>روشهای استفاده از نانوکاتالیست های فلزی</vt:lpstr>
      <vt:lpstr>روشهای استفاده از نانوکاتالیست های فلزی</vt:lpstr>
      <vt:lpstr>روشهای استفاده از نانوکاتالیست های فلزی</vt:lpstr>
      <vt:lpstr>روشهای استفاده از نانوکاتالیست های فلزی</vt:lpstr>
      <vt:lpstr>روشهای استفاده از نانوکاتالیست های فلزی</vt:lpstr>
      <vt:lpstr>روشهای استفاده از نانوکاتالیست های فلزی</vt:lpstr>
      <vt:lpstr>روشهای استفاده از نانوکاتالیست های فلزی</vt:lpstr>
      <vt:lpstr>روشهای استفاده از نانوکاتالیست های فلزی</vt:lpstr>
      <vt:lpstr>روشهای استفاده از نانوکاتالیست های فلزی</vt:lpstr>
      <vt:lpstr>روشهای استفاده از نانوکاتالیست های فلزی</vt:lpstr>
      <vt:lpstr>روشهای استفاده از نانوکاتالیست های فلزی</vt:lpstr>
      <vt:lpstr>روشهای استفاده از نانوکاتالیست های فلزی</vt:lpstr>
      <vt:lpstr>روشهای استفاده از نانوکاتالیست های فلزی</vt:lpstr>
      <vt:lpstr>بحث و نتیجه گیری</vt:lpstr>
      <vt:lpstr>PowerPoint Presentation</vt:lpstr>
      <vt:lpstr>PowerPoint Presentation</vt:lpstr>
    </vt:vector>
  </TitlesOfParts>
  <Company>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subject>Miliardiom</dc:subject>
  <dc:creator>Edu.nano.ir</dc:creator>
  <cp:lastModifiedBy>Dr</cp:lastModifiedBy>
  <cp:revision>158</cp:revision>
  <cp:lastPrinted>1601-01-01T00:00:00Z</cp:lastPrinted>
  <dcterms:created xsi:type="dcterms:W3CDTF">2006-10-30T07:12:20Z</dcterms:created>
  <dcterms:modified xsi:type="dcterms:W3CDTF">2018-11-11T01:08:21Z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